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63" r:id="rId4"/>
    <p:sldId id="258" r:id="rId5"/>
    <p:sldId id="273" r:id="rId6"/>
    <p:sldId id="274" r:id="rId7"/>
    <p:sldId id="275" r:id="rId8"/>
    <p:sldId id="276" r:id="rId9"/>
    <p:sldId id="277" r:id="rId10"/>
    <p:sldId id="259" r:id="rId11"/>
    <p:sldId id="260" r:id="rId12"/>
    <p:sldId id="261" r:id="rId13"/>
    <p:sldId id="264" r:id="rId14"/>
    <p:sldId id="262" r:id="rId15"/>
    <p:sldId id="265" r:id="rId16"/>
    <p:sldId id="266" r:id="rId17"/>
    <p:sldId id="267" r:id="rId18"/>
    <p:sldId id="268" r:id="rId19"/>
    <p:sldId id="271" r:id="rId20"/>
    <p:sldId id="269" r:id="rId21"/>
    <p:sldId id="270" r:id="rId22"/>
    <p:sldId id="272" r:id="rId23"/>
  </p:sldIdLst>
  <p:sldSz cx="12192000" cy="6858000"/>
  <p:notesSz cx="6858000" cy="9144000"/>
  <p:defaultTextStyle>
    <a:defPPr>
      <a:defRPr lang="es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viewProps" Target="viewProps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presProps" Target="presProp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notesMaster" Target="notesMasters/notesMaster1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tableStyles" Target="tableStyle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theme" Target="theme/theme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09A154-74D0-F84D-A8DF-1D1296D7AAE1}" type="datetimeFigureOut">
              <a:rPr lang="es-US" smtClean="0"/>
              <a:t>6/23/2022</a:t>
            </a:fld>
            <a:endParaRPr lang="es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130B49-6406-B341-8EE3-798995712472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731474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130B49-6406-B341-8EE3-798995712472}" type="slidenum">
              <a:rPr lang="es-US" smtClean="0"/>
              <a:t>2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286745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B8D4BF-A30C-7D8B-4066-0FEC797A84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60996F1-029A-D8D4-2791-59B67E6141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1DFAA75-8178-B578-517A-37391DAF0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0CEFD-DFFB-9B41-9BCA-62BDE2175B80}" type="datetimeFigureOut">
              <a:rPr lang="es-US" smtClean="0"/>
              <a:t>6/23/2022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7B2DCA5-4BE5-3B0F-70A3-AA77D5D8F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75B1EEC-8255-EE51-884D-A2A85C65B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56A62-CF7A-6D47-961A-85F891B2AEED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667230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98C86E-1F8E-A689-51EB-A5040C161E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B591223-9D09-0405-0773-27999C2052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87512C2-38FF-9A48-F27D-C82604A1D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0CEFD-DFFB-9B41-9BCA-62BDE2175B80}" type="datetimeFigureOut">
              <a:rPr lang="es-US" smtClean="0"/>
              <a:t>6/23/2022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0FF8001-B240-E840-4A58-A25E04A3D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9F922EC-2E1D-2E9A-8D52-197ECFE16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56A62-CF7A-6D47-961A-85F891B2AEED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2293616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C791563-B6AA-93A3-CB0B-68DC00ABA3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7090E25-C644-5078-1FE4-E923852735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0CFE1EB-26C8-1C09-1D9C-3CD9F5B38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0CEFD-DFFB-9B41-9BCA-62BDE2175B80}" type="datetimeFigureOut">
              <a:rPr lang="es-US" smtClean="0"/>
              <a:t>6/23/2022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17AF4E2-128E-5145-8368-84C97E889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A49011-7A56-E7DB-9801-056E7DE8A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56A62-CF7A-6D47-961A-85F891B2AEED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2663249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CD3901-A382-D526-59EF-E4F594CAD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214B07E-D6C5-0107-2EA1-94F8FF047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7937CBB-1DB7-9716-4D46-AAC80DB9C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0CEFD-DFFB-9B41-9BCA-62BDE2175B80}" type="datetimeFigureOut">
              <a:rPr lang="es-US" smtClean="0"/>
              <a:t>6/23/2022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A2FA4CD-CCD1-AA38-855A-4C478EA30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C894BC-9F4B-BD03-6BFF-537B815C9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56A62-CF7A-6D47-961A-85F891B2AEED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2987540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3524BF-C0F8-FCCB-402E-43CFABBF4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3B7098E-5A82-9070-57AE-58554A3B7C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F06D33D-BE1A-1627-EBDE-8A5E7F9B6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0CEFD-DFFB-9B41-9BCA-62BDE2175B80}" type="datetimeFigureOut">
              <a:rPr lang="es-US" smtClean="0"/>
              <a:t>6/23/2022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0016E7B-2A3D-B9E1-DAFD-8954FD6AF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CFBC54-51BE-2A9C-88BA-C4543BEE3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56A62-CF7A-6D47-961A-85F891B2AEED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585517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5F7478-E12B-00F6-0E4C-3A395151E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337EBB9-B7AA-785C-8BC6-DEFA22BF26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61E4360-3513-FE04-6F90-4D7A34866F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E41A2C0-0CD2-AB7E-1179-FFD2A39D0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0CEFD-DFFB-9B41-9BCA-62BDE2175B80}" type="datetimeFigureOut">
              <a:rPr lang="es-US" smtClean="0"/>
              <a:t>6/23/2022</a:t>
            </a:fld>
            <a:endParaRPr lang="es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762B0BF-5DAD-2F2C-4F67-A6DED0F9D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AA3E7EA-F499-1133-A41C-8F107BC93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56A62-CF7A-6D47-961A-85F891B2AEED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381893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0032D8-8415-CD33-6599-5758360158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48BF516-6AAE-7C63-3113-F27F535795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C04150E-1304-79EC-1B2F-5060CC347F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1C9809E-97B7-8207-371A-A4FEF39456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1661D14-D614-01B4-509F-C2343F656E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A6FE9C3-6FD6-555C-9959-027157271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0CEFD-DFFB-9B41-9BCA-62BDE2175B80}" type="datetimeFigureOut">
              <a:rPr lang="es-US" smtClean="0"/>
              <a:t>6/23/2022</a:t>
            </a:fld>
            <a:endParaRPr lang="es-U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E60A007-DB74-05F5-5AD9-722B5FE39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0179DD7-9C61-D001-799C-1A765D5D8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56A62-CF7A-6D47-961A-85F891B2AEED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972642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88F2F2-C6F9-F368-C226-D39098641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32B3051-C16B-A9C4-4B54-34612969C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0CEFD-DFFB-9B41-9BCA-62BDE2175B80}" type="datetimeFigureOut">
              <a:rPr lang="es-US" smtClean="0"/>
              <a:t>6/23/2022</a:t>
            </a:fld>
            <a:endParaRPr lang="es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E6980C0-F813-3EB6-0BE8-849BB98E2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A0D2EAD-AB98-183E-0DEF-B75C27B8B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56A62-CF7A-6D47-961A-85F891B2AEED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2039684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1375C3F-EB16-6D4B-47FC-0F7EBB72F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0CEFD-DFFB-9B41-9BCA-62BDE2175B80}" type="datetimeFigureOut">
              <a:rPr lang="es-US" smtClean="0"/>
              <a:t>6/23/2022</a:t>
            </a:fld>
            <a:endParaRPr lang="es-U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1F0DC6E-40CD-C035-482E-7E6DD009F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58F09B8-C525-BC91-6DAB-2104385BC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56A62-CF7A-6D47-961A-85F891B2AEED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817038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0A5D0C-DE87-7F9B-2372-C6245FCC9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89A28EC-415B-6268-80E3-DE5FFE9755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64F1531-978F-2625-F4A5-D776FDCEFF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79F26E2-4ECE-3411-0E9E-6E72C849D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0CEFD-DFFB-9B41-9BCA-62BDE2175B80}" type="datetimeFigureOut">
              <a:rPr lang="es-US" smtClean="0"/>
              <a:t>6/23/2022</a:t>
            </a:fld>
            <a:endParaRPr lang="es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EFCD44C-AB80-531E-B004-AF8859A1B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5E472D3-73AA-1E61-8610-EEF730B8A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56A62-CF7A-6D47-961A-85F891B2AEED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540359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74A575-7BF1-D473-8C53-FE6955811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3ED72F5-2C4E-26A2-2F91-C487B324C0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0B14F43-49DF-8DBC-E7B1-110E25B7EB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F213079-8CF2-C8FB-A37F-6B273E260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0CEFD-DFFB-9B41-9BCA-62BDE2175B80}" type="datetimeFigureOut">
              <a:rPr lang="es-US" smtClean="0"/>
              <a:t>6/23/2022</a:t>
            </a:fld>
            <a:endParaRPr lang="es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6D0F428-F34D-C15A-168C-BB92DD332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9EDDC59-A6FE-352C-7F83-0A0FF7C56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56A62-CF7A-6D47-961A-85F891B2AEED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869601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77E7E2D-ECFB-96AF-1F8E-EDD1AFFF9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F24CF2D-D484-448F-FF93-BE7DBAFE9E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4C21508-3704-F410-992B-5393ADEB7D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B0CEFD-DFFB-9B41-9BCA-62BDE2175B80}" type="datetimeFigureOut">
              <a:rPr lang="es-US" smtClean="0"/>
              <a:t>6/23/2022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93B577-4691-B780-207C-97F0AC7C80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5452BBB-F4FF-007F-4035-0B4A38DA52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C56A62-CF7A-6D47-961A-85F891B2AEED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015151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4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8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4.xml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4.xml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4.xml" 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4.xml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4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4.xml" /><Relationship Id="rId4" Type="http://schemas.openxmlformats.org/officeDocument/2006/relationships/image" Target="../media/image3.jpeg" 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4.xml" 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4.xml" 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4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4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4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4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4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5">
            <a:extLst>
              <a:ext uri="{FF2B5EF4-FFF2-40B4-BE49-F238E27FC236}">
                <a16:creationId xmlns:a16="http://schemas.microsoft.com/office/drawing/2014/main" id="{42B30F0F-9A8D-D097-48FF-50813807EA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9738676-CFFF-ED13-1EEB-AB797444D3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1125" y="1459157"/>
            <a:ext cx="9143999" cy="2949575"/>
          </a:xfrm>
        </p:spPr>
        <p:txBody>
          <a:bodyPr>
            <a:noAutofit/>
          </a:bodyPr>
          <a:lstStyle/>
          <a:p>
            <a:pPr algn="just"/>
            <a:r>
              <a:rPr lang="en-US" b="1" dirty="0">
                <a:solidFill>
                  <a:schemeClr val="accent2"/>
                </a:solidFill>
                <a:latin typeface="Algerian" pitchFamily="82" charset="0"/>
              </a:rPr>
              <a:t>Publicidad, </a:t>
            </a:r>
            <a:r>
              <a:rPr lang="en-US" b="1" dirty="0">
                <a:solidFill>
                  <a:srgbClr val="FF0000"/>
                </a:solidFill>
                <a:latin typeface="Algerian" pitchFamily="82" charset="0"/>
              </a:rPr>
              <a:t>propaganda</a:t>
            </a:r>
            <a:r>
              <a:rPr lang="en-US" b="1" dirty="0">
                <a:solidFill>
                  <a:schemeClr val="accent2"/>
                </a:solidFill>
                <a:latin typeface="Algerian" pitchFamily="82" charset="0"/>
              </a:rPr>
              <a:t> </a:t>
            </a:r>
            <a:br>
              <a:rPr lang="en-US" b="1" dirty="0">
                <a:solidFill>
                  <a:schemeClr val="accent2"/>
                </a:solidFill>
                <a:latin typeface="Algerian" pitchFamily="82" charset="0"/>
              </a:rPr>
            </a:br>
            <a:r>
              <a:rPr lang="en-US" b="1" dirty="0">
                <a:solidFill>
                  <a:schemeClr val="accent2"/>
                </a:solidFill>
                <a:latin typeface="Algerian" pitchFamily="82" charset="0"/>
              </a:rPr>
              <a:t>                  </a:t>
            </a:r>
            <a:r>
              <a:rPr lang="en-US" b="1" dirty="0">
                <a:solidFill>
                  <a:schemeClr val="bg1"/>
                </a:solidFill>
                <a:latin typeface="Algerian" pitchFamily="82" charset="0"/>
              </a:rPr>
              <a:t>Y</a:t>
            </a:r>
            <a:r>
              <a:rPr lang="en-US" b="1" dirty="0">
                <a:solidFill>
                  <a:schemeClr val="accent2"/>
                </a:solidFill>
                <a:latin typeface="Algerian" pitchFamily="82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lgerian" pitchFamily="82" charset="0"/>
              </a:rPr>
              <a:t>promoción</a:t>
            </a:r>
            <a:endParaRPr lang="es-US" b="1" dirty="0">
              <a:solidFill>
                <a:srgbClr val="00B050"/>
              </a:solidFill>
              <a:latin typeface="Algerian" pitchFamily="82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90C87CB-3E40-A19B-0A89-EF5E68C131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867889"/>
            <a:ext cx="9144000" cy="1655762"/>
          </a:xfrm>
        </p:spPr>
        <p:txBody>
          <a:bodyPr/>
          <a:lstStyle/>
          <a:p>
            <a:r>
              <a:rPr lang="en-US" b="1" i="1" u="sng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Licenciado</a:t>
            </a:r>
            <a:r>
              <a:rPr lang="en-US" b="1" i="1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i="1" u="sng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en</a:t>
            </a:r>
            <a:r>
              <a:rPr lang="en-US" b="1" i="1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i="1" u="sng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Comunicación</a:t>
            </a:r>
            <a:r>
              <a:rPr lang="en-US" b="1" i="1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Social</a:t>
            </a:r>
          </a:p>
          <a:p>
            <a:r>
              <a:rPr lang="en-US" b="1" i="1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Steven’s Rosado</a:t>
            </a:r>
            <a:endParaRPr lang="es-US" b="1" i="1" u="sng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4666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4">
            <a:extLst>
              <a:ext uri="{FF2B5EF4-FFF2-40B4-BE49-F238E27FC236}">
                <a16:creationId xmlns:a16="http://schemas.microsoft.com/office/drawing/2014/main" id="{EC68CF36-6BAC-89DF-DFF7-390FB1DD95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27FB9E9-2804-EA59-3250-D14B11FA3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Algerian" pitchFamily="82" charset="0"/>
              </a:rPr>
              <a:t>Publicidad</a:t>
            </a:r>
            <a:endParaRPr lang="es-US" b="1" dirty="0">
              <a:solidFill>
                <a:srgbClr val="FF0000"/>
              </a:solidFill>
              <a:latin typeface="Algerian" pitchFamily="82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F8F76-139E-71D8-39E6-759C7913CA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9959" y="1690688"/>
            <a:ext cx="5181600" cy="4351338"/>
          </a:xfrm>
        </p:spPr>
        <p:txBody>
          <a:bodyPr>
            <a:normAutofit/>
          </a:bodyPr>
          <a:lstStyle/>
          <a:p>
            <a:r>
              <a:rPr lang="en-US" sz="4000" b="1"/>
              <a:t>Tiene que ver con la venta de productos o servicios comerciales. </a:t>
            </a:r>
          </a:p>
          <a:p>
            <a:r>
              <a:rPr lang="en-US" sz="4000" b="1"/>
              <a:t>La meta es convencer al cliente de su necesidad de pagar por lo que ofreces.</a:t>
            </a:r>
          </a:p>
          <a:p>
            <a:pPr marL="0" indent="0">
              <a:buNone/>
            </a:pPr>
            <a:endParaRPr lang="en-US" sz="4000"/>
          </a:p>
          <a:p>
            <a:endParaRPr lang="en-US" sz="4000"/>
          </a:p>
          <a:p>
            <a:endParaRPr lang="en-US" sz="4000"/>
          </a:p>
          <a:p>
            <a:endParaRPr lang="en-US" sz="4000"/>
          </a:p>
          <a:p>
            <a:endParaRPr lang="en-US" sz="4000"/>
          </a:p>
          <a:p>
            <a:endParaRPr lang="es-US" sz="4000"/>
          </a:p>
        </p:txBody>
      </p:sp>
      <p:pic>
        <p:nvPicPr>
          <p:cNvPr id="8" name="Imagen 8">
            <a:extLst>
              <a:ext uri="{FF2B5EF4-FFF2-40B4-BE49-F238E27FC236}">
                <a16:creationId xmlns:a16="http://schemas.microsoft.com/office/drawing/2014/main" id="{9D9323C3-5174-A967-792F-1CCBE0A1431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518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42106632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5">
            <a:extLst>
              <a:ext uri="{FF2B5EF4-FFF2-40B4-BE49-F238E27FC236}">
                <a16:creationId xmlns:a16="http://schemas.microsoft.com/office/drawing/2014/main" id="{43118F4F-5484-BFE8-0D8F-892879716A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127508F-60C7-95D6-C82A-C9CE0083F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0287" y="165100"/>
            <a:ext cx="4071425" cy="1007268"/>
          </a:xfrm>
        </p:spPr>
        <p:txBody>
          <a:bodyPr>
            <a:norm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Algerian" pitchFamily="82" charset="0"/>
              </a:rPr>
              <a:t>técnica</a:t>
            </a:r>
            <a:r>
              <a:rPr lang="en-US" sz="4000" b="1" dirty="0">
                <a:solidFill>
                  <a:srgbClr val="FF0000"/>
                </a:solidFill>
                <a:latin typeface="Algerian" pitchFamily="82" charset="0"/>
              </a:rPr>
              <a:t> AIDA</a:t>
            </a:r>
            <a:endParaRPr lang="es-US" sz="4000" b="1" dirty="0">
              <a:solidFill>
                <a:srgbClr val="FF0000"/>
              </a:solidFill>
              <a:latin typeface="Algerian" pitchFamily="82" charset="0"/>
            </a:endParaRPr>
          </a:p>
        </p:txBody>
      </p:sp>
      <p:pic>
        <p:nvPicPr>
          <p:cNvPr id="5" name="Imagen 5">
            <a:extLst>
              <a:ext uri="{FF2B5EF4-FFF2-40B4-BE49-F238E27FC236}">
                <a16:creationId xmlns:a16="http://schemas.microsoft.com/office/drawing/2014/main" id="{D1E58E82-6C3D-1B9A-4DB6-6A52B41444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0531" y="2305912"/>
            <a:ext cx="5961857" cy="3314563"/>
          </a:xfrm>
        </p:spPr>
      </p:pic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BA9B645-FE0D-78BB-772E-B47A80923F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18294" y="2745060"/>
            <a:ext cx="3932237" cy="3474312"/>
          </a:xfrm>
        </p:spPr>
        <p:txBody>
          <a:bodyPr>
            <a:normAutofit/>
          </a:bodyPr>
          <a:lstStyle/>
          <a:p>
            <a:r>
              <a:rPr lang="en-US" sz="4400" b="1" dirty="0"/>
              <a:t>A – </a:t>
            </a:r>
            <a:r>
              <a:rPr lang="en-US" sz="4400" b="1" dirty="0" err="1"/>
              <a:t>Atención</a:t>
            </a:r>
            <a:endParaRPr lang="en-US" sz="4400" b="1" dirty="0"/>
          </a:p>
          <a:p>
            <a:r>
              <a:rPr lang="en-US" sz="4400" b="1" dirty="0"/>
              <a:t>I –  </a:t>
            </a:r>
            <a:r>
              <a:rPr lang="en-US" sz="4400" b="1" dirty="0" err="1"/>
              <a:t>Interés</a:t>
            </a:r>
            <a:endParaRPr lang="en-US" sz="4400" b="1" dirty="0"/>
          </a:p>
          <a:p>
            <a:r>
              <a:rPr lang="en-US" sz="4400" b="1" dirty="0"/>
              <a:t>D – </a:t>
            </a:r>
            <a:r>
              <a:rPr lang="en-US" sz="4400" b="1" dirty="0" err="1"/>
              <a:t>Deseo</a:t>
            </a:r>
            <a:endParaRPr lang="en-US" sz="4400" b="1" dirty="0"/>
          </a:p>
          <a:p>
            <a:r>
              <a:rPr lang="en-US" sz="4400" b="1" dirty="0"/>
              <a:t>A -  </a:t>
            </a:r>
            <a:r>
              <a:rPr lang="en-US" sz="4400" b="1" dirty="0" err="1"/>
              <a:t>Acción</a:t>
            </a:r>
            <a:endParaRPr lang="en-US" sz="4400" b="1" dirty="0"/>
          </a:p>
          <a:p>
            <a:endParaRPr lang="en-US" sz="4400" dirty="0"/>
          </a:p>
          <a:p>
            <a:endParaRPr lang="en-US" sz="4400" dirty="0"/>
          </a:p>
          <a:p>
            <a:endParaRPr lang="en-US" sz="4400" dirty="0"/>
          </a:p>
          <a:p>
            <a:endParaRPr lang="es-US" sz="4400" dirty="0"/>
          </a:p>
        </p:txBody>
      </p:sp>
    </p:spTree>
    <p:extLst>
      <p:ext uri="{BB962C8B-B14F-4D97-AF65-F5344CB8AC3E}">
        <p14:creationId xmlns:p14="http://schemas.microsoft.com/office/powerpoint/2010/main" val="15313044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4">
            <a:extLst>
              <a:ext uri="{FF2B5EF4-FFF2-40B4-BE49-F238E27FC236}">
                <a16:creationId xmlns:a16="http://schemas.microsoft.com/office/drawing/2014/main" id="{A127FC06-E5A3-5E2F-6DAF-0F60BBAD4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7999"/>
          </a:xfrm>
          <a:prstGeom prst="rect">
            <a:avLst/>
          </a:prstGeom>
        </p:spPr>
      </p:pic>
      <p:pic>
        <p:nvPicPr>
          <p:cNvPr id="6" name="Imagen 6">
            <a:extLst>
              <a:ext uri="{FF2B5EF4-FFF2-40B4-BE49-F238E27FC236}">
                <a16:creationId xmlns:a16="http://schemas.microsoft.com/office/drawing/2014/main" id="{8A457DF6-B68E-DFAB-FF29-00CA207C9B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876234" cy="6858000"/>
          </a:xfrm>
          <a:prstGeom prst="rect">
            <a:avLst/>
          </a:prstGeom>
          <a:ln w="4445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814C9A9-8DE6-EB2F-1BDD-8542E37EB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>
                <a:solidFill>
                  <a:srgbClr val="FF0000"/>
                </a:solidFill>
                <a:latin typeface="Algerian" pitchFamily="82" charset="0"/>
              </a:rPr>
              <a:t>técnica</a:t>
            </a:r>
            <a:r>
              <a:rPr lang="en-US" b="1" dirty="0">
                <a:solidFill>
                  <a:srgbClr val="FF0000"/>
                </a:solidFill>
                <a:latin typeface="Algerian" pitchFamily="82" charset="0"/>
              </a:rPr>
              <a:t> AIDA</a:t>
            </a:r>
            <a:endParaRPr lang="es-US" b="1" dirty="0">
              <a:solidFill>
                <a:srgbClr val="FF0000"/>
              </a:solidFill>
              <a:latin typeface="Algerian" pitchFamily="82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E8C5AD-F99D-F711-3FBA-2ACA1EC29D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278" y="1690688"/>
            <a:ext cx="8930878" cy="435133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600" b="1" dirty="0" err="1">
                <a:solidFill>
                  <a:srgbClr val="FF0000"/>
                </a:solidFill>
              </a:rPr>
              <a:t>Atención</a:t>
            </a:r>
            <a:r>
              <a:rPr lang="en-US" sz="3600" b="1" dirty="0">
                <a:solidFill>
                  <a:srgbClr val="FF0000"/>
                </a:solidFill>
              </a:rPr>
              <a:t>: </a:t>
            </a:r>
            <a:r>
              <a:rPr lang="en-US" sz="3600" b="1" dirty="0" err="1">
                <a:solidFill>
                  <a:srgbClr val="002060"/>
                </a:solidFill>
              </a:rPr>
              <a:t>Cumple</a:t>
            </a:r>
            <a:r>
              <a:rPr lang="en-US" sz="3600" b="1" dirty="0">
                <a:solidFill>
                  <a:srgbClr val="002060"/>
                </a:solidFill>
              </a:rPr>
              <a:t> la </a:t>
            </a:r>
            <a:r>
              <a:rPr lang="en-US" sz="3600" b="1" dirty="0" err="1">
                <a:solidFill>
                  <a:srgbClr val="002060"/>
                </a:solidFill>
              </a:rPr>
              <a:t>función</a:t>
            </a:r>
            <a:r>
              <a:rPr lang="en-US" sz="3600" b="1" dirty="0">
                <a:solidFill>
                  <a:srgbClr val="002060"/>
                </a:solidFill>
              </a:rPr>
              <a:t> de </a:t>
            </a:r>
            <a:r>
              <a:rPr lang="en-US" sz="3600" b="1" dirty="0" err="1">
                <a:solidFill>
                  <a:srgbClr val="002060"/>
                </a:solidFill>
              </a:rPr>
              <a:t>enganchar</a:t>
            </a:r>
            <a:r>
              <a:rPr lang="en-US" sz="3600" b="1" dirty="0">
                <a:solidFill>
                  <a:srgbClr val="002060"/>
                </a:solidFill>
              </a:rPr>
              <a:t> al lector (u </a:t>
            </a:r>
            <a:r>
              <a:rPr lang="en-US" sz="3600" b="1" dirty="0" err="1">
                <a:solidFill>
                  <a:srgbClr val="002060"/>
                </a:solidFill>
              </a:rPr>
              <a:t>oyente</a:t>
            </a:r>
            <a:r>
              <a:rPr lang="en-US" sz="3600" b="1" dirty="0">
                <a:solidFill>
                  <a:srgbClr val="002060"/>
                </a:solidFill>
              </a:rPr>
              <a:t>) con </a:t>
            </a:r>
            <a:r>
              <a:rPr lang="en-US" sz="3600" b="1" dirty="0" err="1">
                <a:solidFill>
                  <a:srgbClr val="002060"/>
                </a:solidFill>
              </a:rPr>
              <a:t>el</a:t>
            </a:r>
            <a:r>
              <a:rPr lang="en-US" sz="3600" b="1" dirty="0">
                <a:solidFill>
                  <a:srgbClr val="002060"/>
                </a:solidFill>
              </a:rPr>
              <a:t> resto del </a:t>
            </a:r>
            <a:r>
              <a:rPr lang="en-US" sz="3600" b="1" dirty="0" err="1">
                <a:solidFill>
                  <a:srgbClr val="002060"/>
                </a:solidFill>
              </a:rPr>
              <a:t>texto</a:t>
            </a:r>
            <a:r>
              <a:rPr lang="en-US" sz="3600" b="1" dirty="0">
                <a:solidFill>
                  <a:srgbClr val="002060"/>
                </a:solidFill>
              </a:rPr>
              <a:t>. Para </a:t>
            </a:r>
            <a:r>
              <a:rPr lang="en-US" sz="3600" b="1" dirty="0" err="1">
                <a:solidFill>
                  <a:srgbClr val="002060"/>
                </a:solidFill>
              </a:rPr>
              <a:t>eso</a:t>
            </a:r>
            <a:r>
              <a:rPr lang="en-US" sz="3600" b="1" dirty="0">
                <a:solidFill>
                  <a:srgbClr val="002060"/>
                </a:solidFill>
              </a:rPr>
              <a:t>, se escribe </a:t>
            </a:r>
            <a:r>
              <a:rPr lang="en-US" sz="3600" b="1" dirty="0" err="1">
                <a:solidFill>
                  <a:srgbClr val="002060"/>
                </a:solidFill>
              </a:rPr>
              <a:t>alguna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información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noticiosa</a:t>
            </a:r>
            <a:r>
              <a:rPr lang="en-US" sz="3600" b="1" dirty="0">
                <a:solidFill>
                  <a:srgbClr val="002060"/>
                </a:solidFill>
              </a:rPr>
              <a:t>, </a:t>
            </a:r>
            <a:r>
              <a:rPr lang="en-US" sz="3600" b="1" dirty="0" err="1">
                <a:solidFill>
                  <a:srgbClr val="002060"/>
                </a:solidFill>
              </a:rPr>
              <a:t>corta</a:t>
            </a:r>
            <a:r>
              <a:rPr lang="en-US" sz="3600" b="1" dirty="0">
                <a:solidFill>
                  <a:srgbClr val="002060"/>
                </a:solidFill>
              </a:rPr>
              <a:t> y </a:t>
            </a:r>
            <a:r>
              <a:rPr lang="en-US" sz="3600" b="1" dirty="0" err="1">
                <a:solidFill>
                  <a:srgbClr val="002060"/>
                </a:solidFill>
              </a:rPr>
              <a:t>relevante</a:t>
            </a:r>
            <a:r>
              <a:rPr lang="en-US" sz="3600" b="1" dirty="0">
                <a:solidFill>
                  <a:srgbClr val="002060"/>
                </a:solidFill>
              </a:rPr>
              <a:t>. </a:t>
            </a:r>
          </a:p>
          <a:p>
            <a:pPr marL="0" indent="0" algn="just">
              <a:buNone/>
            </a:pPr>
            <a:endParaRPr lang="en-US" sz="1200" b="1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en-US" sz="3600" b="1" dirty="0" err="1">
                <a:solidFill>
                  <a:srgbClr val="FF0000"/>
                </a:solidFill>
              </a:rPr>
              <a:t>Interés</a:t>
            </a:r>
            <a:r>
              <a:rPr lang="en-US" sz="3600" b="1" dirty="0">
                <a:solidFill>
                  <a:srgbClr val="FF0000"/>
                </a:solidFill>
              </a:rPr>
              <a:t>: </a:t>
            </a:r>
            <a:r>
              <a:rPr lang="en-US" sz="3600" b="1" dirty="0">
                <a:solidFill>
                  <a:srgbClr val="002060"/>
                </a:solidFill>
              </a:rPr>
              <a:t>Se </a:t>
            </a:r>
            <a:r>
              <a:rPr lang="en-US" sz="3600" b="1" dirty="0" err="1">
                <a:solidFill>
                  <a:srgbClr val="002060"/>
                </a:solidFill>
              </a:rPr>
              <a:t>proporciona</a:t>
            </a:r>
            <a:r>
              <a:rPr lang="en-US" sz="3600" b="1" dirty="0">
                <a:solidFill>
                  <a:srgbClr val="002060"/>
                </a:solidFill>
              </a:rPr>
              <a:t> un </a:t>
            </a:r>
            <a:r>
              <a:rPr lang="en-US" sz="3600" b="1" dirty="0" err="1">
                <a:solidFill>
                  <a:srgbClr val="002060"/>
                </a:solidFill>
              </a:rPr>
              <a:t>dato</a:t>
            </a:r>
            <a:r>
              <a:rPr lang="en-US" sz="3600" b="1" dirty="0">
                <a:solidFill>
                  <a:srgbClr val="002060"/>
                </a:solidFill>
              </a:rPr>
              <a:t> o ‘tip’ que </a:t>
            </a:r>
            <a:r>
              <a:rPr lang="en-US" sz="3600" b="1" dirty="0" err="1">
                <a:solidFill>
                  <a:srgbClr val="002060"/>
                </a:solidFill>
              </a:rPr>
              <a:t>deja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pensando</a:t>
            </a:r>
            <a:r>
              <a:rPr lang="en-US" sz="3600" b="1" dirty="0">
                <a:solidFill>
                  <a:srgbClr val="002060"/>
                </a:solidFill>
              </a:rPr>
              <a:t> al </a:t>
            </a:r>
            <a:r>
              <a:rPr lang="en-US" sz="3600" b="1" dirty="0" err="1">
                <a:solidFill>
                  <a:srgbClr val="002060"/>
                </a:solidFill>
              </a:rPr>
              <a:t>cliente</a:t>
            </a:r>
            <a:r>
              <a:rPr lang="en-US" sz="3600" b="1" dirty="0">
                <a:solidFill>
                  <a:srgbClr val="002060"/>
                </a:solidFill>
              </a:rPr>
              <a:t> o receptor. </a:t>
            </a:r>
            <a:r>
              <a:rPr lang="en-US" sz="3600" b="1" dirty="0" err="1">
                <a:solidFill>
                  <a:srgbClr val="002060"/>
                </a:solidFill>
              </a:rPr>
              <a:t>En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esta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etapa</a:t>
            </a:r>
            <a:r>
              <a:rPr lang="en-US" sz="3600" b="1" dirty="0">
                <a:solidFill>
                  <a:srgbClr val="002060"/>
                </a:solidFill>
              </a:rPr>
              <a:t> se </a:t>
            </a:r>
            <a:r>
              <a:rPr lang="en-US" sz="3600" b="1" dirty="0" err="1">
                <a:solidFill>
                  <a:srgbClr val="002060"/>
                </a:solidFill>
              </a:rPr>
              <a:t>realizan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preguntas</a:t>
            </a:r>
            <a:r>
              <a:rPr lang="en-US" sz="3600" b="1" dirty="0">
                <a:solidFill>
                  <a:srgbClr val="002060"/>
                </a:solidFill>
              </a:rPr>
              <a:t>, </a:t>
            </a:r>
            <a:r>
              <a:rPr lang="en-US" sz="3600" b="1" dirty="0" err="1">
                <a:solidFill>
                  <a:srgbClr val="002060"/>
                </a:solidFill>
              </a:rPr>
              <a:t>pues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generan</a:t>
            </a:r>
            <a:r>
              <a:rPr lang="en-US" sz="3600" b="1" dirty="0">
                <a:solidFill>
                  <a:srgbClr val="002060"/>
                </a:solidFill>
              </a:rPr>
              <a:t> un </a:t>
            </a:r>
            <a:r>
              <a:rPr lang="en-US" sz="3600" b="1" dirty="0" err="1">
                <a:solidFill>
                  <a:srgbClr val="002060"/>
                </a:solidFill>
              </a:rPr>
              <a:t>impacto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psicológico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importante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en</a:t>
            </a:r>
            <a:r>
              <a:rPr lang="en-US" sz="3600" b="1" dirty="0">
                <a:solidFill>
                  <a:srgbClr val="002060"/>
                </a:solidFill>
              </a:rPr>
              <a:t> las personas.</a:t>
            </a:r>
          </a:p>
          <a:p>
            <a:pPr marL="0" indent="0">
              <a:buNone/>
            </a:pPr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67952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3">
            <a:extLst>
              <a:ext uri="{FF2B5EF4-FFF2-40B4-BE49-F238E27FC236}">
                <a16:creationId xmlns:a16="http://schemas.microsoft.com/office/drawing/2014/main" id="{6CC642B7-8BA7-412A-89D1-B74ED2EF6D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358438" cy="6857999"/>
          </a:xfrm>
          <a:prstGeom prst="rect">
            <a:avLst/>
          </a:prstGeom>
        </p:spPr>
      </p:pic>
      <p:pic>
        <p:nvPicPr>
          <p:cNvPr id="2" name="Imagen 2">
            <a:extLst>
              <a:ext uri="{FF2B5EF4-FFF2-40B4-BE49-F238E27FC236}">
                <a16:creationId xmlns:a16="http://schemas.microsoft.com/office/drawing/2014/main" id="{C80DF130-EB09-BEED-F69F-989C5CE9DB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9" name="Imagen 9">
            <a:extLst>
              <a:ext uri="{FF2B5EF4-FFF2-40B4-BE49-F238E27FC236}">
                <a16:creationId xmlns:a16="http://schemas.microsoft.com/office/drawing/2014/main" id="{7EE2BDB5-9A60-FCA0-B81F-BDC510A055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840516" cy="6858000"/>
          </a:xfrm>
          <a:prstGeom prst="rect">
            <a:avLst/>
          </a:prstGeom>
          <a:ln w="4445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666DACAB-1131-FA6E-01B6-2B9079E18B2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rgbClr val="FF0000"/>
                </a:solidFill>
                <a:latin typeface="Algerian" pitchFamily="82" charset="0"/>
              </a:rPr>
              <a:t>TÉCNICA AIDA</a:t>
            </a:r>
            <a:endParaRPr lang="es-US" b="1" dirty="0">
              <a:solidFill>
                <a:srgbClr val="FF0000"/>
              </a:solidFill>
              <a:latin typeface="Algerian" pitchFamily="82" charset="0"/>
            </a:endParaRP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AE2E57C0-48BB-6F98-97C9-2D445206B7B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55997" y="1253331"/>
            <a:ext cx="9341644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sz="3600" b="1" dirty="0">
              <a:solidFill>
                <a:srgbClr val="FF0000"/>
              </a:solidFill>
            </a:endParaRP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n-US" sz="3600" b="1" dirty="0" err="1">
                <a:solidFill>
                  <a:srgbClr val="FF0000"/>
                </a:solidFill>
              </a:rPr>
              <a:t>Deseo</a:t>
            </a:r>
            <a:r>
              <a:rPr lang="en-US" sz="3600" b="1" dirty="0">
                <a:solidFill>
                  <a:srgbClr val="FF0000"/>
                </a:solidFill>
              </a:rPr>
              <a:t>: </a:t>
            </a:r>
            <a:r>
              <a:rPr lang="en-US" sz="3600" b="1" dirty="0" err="1">
                <a:solidFill>
                  <a:srgbClr val="002060"/>
                </a:solidFill>
              </a:rPr>
              <a:t>Proporciona</a:t>
            </a:r>
            <a:r>
              <a:rPr lang="en-US" sz="3600" b="1" dirty="0">
                <a:solidFill>
                  <a:srgbClr val="002060"/>
                </a:solidFill>
              </a:rPr>
              <a:t> la </a:t>
            </a:r>
            <a:r>
              <a:rPr lang="en-US" sz="3600" b="1" dirty="0" err="1">
                <a:solidFill>
                  <a:srgbClr val="002060"/>
                </a:solidFill>
              </a:rPr>
              <a:t>solución</a:t>
            </a:r>
            <a:r>
              <a:rPr lang="en-US" sz="3600" b="1" dirty="0">
                <a:solidFill>
                  <a:srgbClr val="002060"/>
                </a:solidFill>
              </a:rPr>
              <a:t> a la </a:t>
            </a:r>
            <a:r>
              <a:rPr lang="en-US" sz="3600" b="1" dirty="0" err="1">
                <a:solidFill>
                  <a:srgbClr val="002060"/>
                </a:solidFill>
              </a:rPr>
              <a:t>pregunta</a:t>
            </a:r>
            <a:r>
              <a:rPr lang="en-US" sz="3600" b="1" dirty="0">
                <a:solidFill>
                  <a:srgbClr val="002060"/>
                </a:solidFill>
              </a:rPr>
              <a:t>, </a:t>
            </a:r>
            <a:r>
              <a:rPr lang="en-US" sz="3600" b="1" dirty="0" err="1">
                <a:solidFill>
                  <a:srgbClr val="002060"/>
                </a:solidFill>
              </a:rPr>
              <a:t>datos</a:t>
            </a:r>
            <a:r>
              <a:rPr lang="en-US" sz="3600" b="1" dirty="0">
                <a:solidFill>
                  <a:srgbClr val="002060"/>
                </a:solidFill>
              </a:rPr>
              <a:t> o tips </a:t>
            </a:r>
            <a:r>
              <a:rPr lang="en-US" sz="3600" b="1" dirty="0" err="1">
                <a:solidFill>
                  <a:srgbClr val="002060"/>
                </a:solidFill>
              </a:rPr>
              <a:t>proporcionados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por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el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área</a:t>
            </a:r>
            <a:r>
              <a:rPr lang="en-US" sz="3600" b="1" dirty="0">
                <a:solidFill>
                  <a:srgbClr val="002060"/>
                </a:solidFill>
              </a:rPr>
              <a:t> de </a:t>
            </a:r>
            <a:r>
              <a:rPr lang="en-US" sz="3600" b="1" dirty="0" err="1">
                <a:solidFill>
                  <a:srgbClr val="002060"/>
                </a:solidFill>
              </a:rPr>
              <a:t>interés</a:t>
            </a:r>
            <a:r>
              <a:rPr lang="en-US" sz="3600" b="1" dirty="0">
                <a:solidFill>
                  <a:srgbClr val="002060"/>
                </a:solidFill>
              </a:rPr>
              <a:t>. </a:t>
            </a:r>
            <a:r>
              <a:rPr lang="en-US" sz="3600" b="1" dirty="0" err="1">
                <a:solidFill>
                  <a:srgbClr val="002060"/>
                </a:solidFill>
              </a:rPr>
              <a:t>Aquí</a:t>
            </a:r>
            <a:r>
              <a:rPr lang="en-US" sz="3600" b="1" dirty="0">
                <a:solidFill>
                  <a:srgbClr val="002060"/>
                </a:solidFill>
              </a:rPr>
              <a:t> se </a:t>
            </a:r>
            <a:r>
              <a:rPr lang="en-US" sz="3600" b="1" dirty="0" err="1">
                <a:solidFill>
                  <a:srgbClr val="002060"/>
                </a:solidFill>
              </a:rPr>
              <a:t>presenta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el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producto</a:t>
            </a:r>
            <a:r>
              <a:rPr lang="en-US" sz="3600" b="1" dirty="0">
                <a:solidFill>
                  <a:srgbClr val="002060"/>
                </a:solidFill>
              </a:rPr>
              <a:t> o </a:t>
            </a:r>
            <a:r>
              <a:rPr lang="en-US" sz="3600" b="1" dirty="0" err="1">
                <a:solidFill>
                  <a:srgbClr val="002060"/>
                </a:solidFill>
              </a:rPr>
              <a:t>servicio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ofrecido</a:t>
            </a:r>
            <a:r>
              <a:rPr lang="en-US" sz="3600" b="1" dirty="0">
                <a:solidFill>
                  <a:srgbClr val="002060"/>
                </a:solidFill>
              </a:rPr>
              <a:t>.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en-US" sz="1200" b="1" dirty="0">
              <a:solidFill>
                <a:srgbClr val="002060"/>
              </a:solidFill>
            </a:endParaRP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n-US" sz="3600" b="1" dirty="0" err="1">
                <a:solidFill>
                  <a:srgbClr val="FF0000"/>
                </a:solidFill>
              </a:rPr>
              <a:t>Acción</a:t>
            </a:r>
            <a:r>
              <a:rPr lang="en-US" sz="3600" b="1" dirty="0">
                <a:solidFill>
                  <a:srgbClr val="FF0000"/>
                </a:solidFill>
              </a:rPr>
              <a:t>: </a:t>
            </a:r>
            <a:r>
              <a:rPr lang="en-US" sz="3600" b="1" dirty="0">
                <a:solidFill>
                  <a:srgbClr val="002060"/>
                </a:solidFill>
              </a:rPr>
              <a:t>Se </a:t>
            </a:r>
            <a:r>
              <a:rPr lang="en-US" sz="3600" b="1" dirty="0" err="1">
                <a:solidFill>
                  <a:srgbClr val="002060"/>
                </a:solidFill>
              </a:rPr>
              <a:t>invita</a:t>
            </a:r>
            <a:r>
              <a:rPr lang="en-US" sz="3600" b="1" dirty="0">
                <a:solidFill>
                  <a:srgbClr val="002060"/>
                </a:solidFill>
              </a:rPr>
              <a:t> a </a:t>
            </a:r>
            <a:r>
              <a:rPr lang="en-US" sz="3600" b="1" dirty="0" err="1">
                <a:solidFill>
                  <a:srgbClr val="002060"/>
                </a:solidFill>
              </a:rPr>
              <a:t>comprar</a:t>
            </a:r>
            <a:r>
              <a:rPr lang="en-US" sz="3600" b="1" dirty="0">
                <a:solidFill>
                  <a:srgbClr val="002060"/>
                </a:solidFill>
              </a:rPr>
              <a:t> o </a:t>
            </a:r>
            <a:r>
              <a:rPr lang="en-US" sz="3600" b="1" dirty="0" err="1">
                <a:solidFill>
                  <a:srgbClr val="002060"/>
                </a:solidFill>
              </a:rPr>
              <a:t>adquirir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el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producto</a:t>
            </a:r>
            <a:r>
              <a:rPr lang="en-US" sz="3600" b="1" dirty="0">
                <a:solidFill>
                  <a:srgbClr val="002060"/>
                </a:solidFill>
              </a:rPr>
              <a:t> o </a:t>
            </a:r>
            <a:r>
              <a:rPr lang="en-US" sz="3600" b="1" dirty="0" err="1">
                <a:solidFill>
                  <a:srgbClr val="002060"/>
                </a:solidFill>
              </a:rPr>
              <a:t>servicio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ofrecido</a:t>
            </a:r>
            <a:r>
              <a:rPr lang="en-US" sz="3600" b="1" dirty="0">
                <a:solidFill>
                  <a:srgbClr val="002060"/>
                </a:solidFill>
              </a:rPr>
              <a:t>, y se dice </a:t>
            </a:r>
            <a:r>
              <a:rPr lang="en-US" sz="3600" b="1" dirty="0" err="1">
                <a:solidFill>
                  <a:srgbClr val="002060"/>
                </a:solidFill>
              </a:rPr>
              <a:t>cómo</a:t>
            </a:r>
            <a:r>
              <a:rPr lang="en-US" sz="3600" b="1" dirty="0">
                <a:solidFill>
                  <a:srgbClr val="002060"/>
                </a:solidFill>
              </a:rPr>
              <a:t> y </a:t>
            </a:r>
            <a:r>
              <a:rPr lang="en-US" sz="3600" b="1" dirty="0" err="1">
                <a:solidFill>
                  <a:srgbClr val="002060"/>
                </a:solidFill>
              </a:rPr>
              <a:t>dónde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obtenerlo</a:t>
            </a:r>
            <a:r>
              <a:rPr lang="en-US" sz="3600" b="1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979205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5">
            <a:extLst>
              <a:ext uri="{FF2B5EF4-FFF2-40B4-BE49-F238E27FC236}">
                <a16:creationId xmlns:a16="http://schemas.microsoft.com/office/drawing/2014/main" id="{888E6B53-DAA3-5BB6-4036-C4629A4B0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5" name="Imagen 5">
            <a:extLst>
              <a:ext uri="{FF2B5EF4-FFF2-40B4-BE49-F238E27FC236}">
                <a16:creationId xmlns:a16="http://schemas.microsoft.com/office/drawing/2014/main" id="{10D13403-B485-4A94-A8F6-825F0A6767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840516" cy="6858000"/>
          </a:xfrm>
          <a:prstGeom prst="rect">
            <a:avLst/>
          </a:prstGeom>
          <a:ln w="4445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27CCB6E-9661-B7F7-93D9-8FA36324A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Algerian" pitchFamily="82" charset="0"/>
              </a:rPr>
              <a:t>TÉCNICA AIDA</a:t>
            </a:r>
            <a:endParaRPr lang="es-US" b="1" dirty="0">
              <a:solidFill>
                <a:srgbClr val="FF0000"/>
              </a:solidFill>
              <a:latin typeface="Algerian" pitchFamily="82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D764B6B-787D-0736-E16D-B37C16529D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8138" y="1382727"/>
            <a:ext cx="8573691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400" b="1" dirty="0">
                <a:solidFill>
                  <a:schemeClr val="accent5">
                    <a:lumMod val="75000"/>
                  </a:schemeClr>
                </a:solidFill>
              </a:rPr>
              <a:t>EJEMPLO </a:t>
            </a:r>
          </a:p>
          <a:p>
            <a:r>
              <a:rPr lang="en-US" sz="3400" b="1" dirty="0" err="1">
                <a:solidFill>
                  <a:srgbClr val="FF0000"/>
                </a:solidFill>
              </a:rPr>
              <a:t>Atención</a:t>
            </a:r>
            <a:r>
              <a:rPr lang="en-US" sz="3400" b="1" dirty="0">
                <a:solidFill>
                  <a:srgbClr val="FF0000"/>
                </a:solidFill>
              </a:rPr>
              <a:t>: </a:t>
            </a:r>
            <a:r>
              <a:rPr lang="en-US" sz="3400" b="1" dirty="0">
                <a:solidFill>
                  <a:srgbClr val="002060"/>
                </a:solidFill>
              </a:rPr>
              <a:t>¡La </a:t>
            </a:r>
            <a:r>
              <a:rPr lang="en-US" sz="3400" b="1" dirty="0" err="1">
                <a:solidFill>
                  <a:srgbClr val="002060"/>
                </a:solidFill>
              </a:rPr>
              <a:t>segunda</a:t>
            </a:r>
            <a:r>
              <a:rPr lang="en-US" sz="3400" b="1" dirty="0">
                <a:solidFill>
                  <a:srgbClr val="002060"/>
                </a:solidFill>
              </a:rPr>
              <a:t> </a:t>
            </a:r>
            <a:r>
              <a:rPr lang="en-US" sz="3400" b="1" dirty="0" err="1">
                <a:solidFill>
                  <a:srgbClr val="002060"/>
                </a:solidFill>
              </a:rPr>
              <a:t>venida</a:t>
            </a:r>
            <a:r>
              <a:rPr lang="en-US" sz="3400" b="1" dirty="0">
                <a:solidFill>
                  <a:srgbClr val="002060"/>
                </a:solidFill>
              </a:rPr>
              <a:t> de Cristo </a:t>
            </a:r>
            <a:r>
              <a:rPr lang="en-US" sz="3400" b="1" dirty="0" err="1">
                <a:solidFill>
                  <a:srgbClr val="002060"/>
                </a:solidFill>
              </a:rPr>
              <a:t>está</a:t>
            </a:r>
            <a:r>
              <a:rPr lang="en-US" sz="3400" b="1" dirty="0">
                <a:solidFill>
                  <a:srgbClr val="002060"/>
                </a:solidFill>
              </a:rPr>
              <a:t> </a:t>
            </a:r>
            <a:r>
              <a:rPr lang="en-US" sz="3400" b="1" dirty="0" err="1">
                <a:solidFill>
                  <a:srgbClr val="002060"/>
                </a:solidFill>
              </a:rPr>
              <a:t>cerca</a:t>
            </a:r>
            <a:r>
              <a:rPr lang="en-US" sz="3400" b="1" dirty="0">
                <a:solidFill>
                  <a:srgbClr val="002060"/>
                </a:solidFill>
              </a:rPr>
              <a:t>!</a:t>
            </a:r>
          </a:p>
          <a:p>
            <a:r>
              <a:rPr lang="en-US" sz="3400" b="1" dirty="0" err="1">
                <a:solidFill>
                  <a:srgbClr val="FF0000"/>
                </a:solidFill>
              </a:rPr>
              <a:t>Interés</a:t>
            </a:r>
            <a:r>
              <a:rPr lang="en-US" sz="3400" b="1" dirty="0">
                <a:solidFill>
                  <a:srgbClr val="FF0000"/>
                </a:solidFill>
              </a:rPr>
              <a:t>: </a:t>
            </a:r>
            <a:r>
              <a:rPr lang="en-US" sz="3400" b="1" dirty="0">
                <a:solidFill>
                  <a:srgbClr val="002060"/>
                </a:solidFill>
              </a:rPr>
              <a:t>¿</a:t>
            </a:r>
            <a:r>
              <a:rPr lang="en-US" sz="3400" b="1" dirty="0" err="1">
                <a:solidFill>
                  <a:srgbClr val="002060"/>
                </a:solidFill>
              </a:rPr>
              <a:t>Estás</a:t>
            </a:r>
            <a:r>
              <a:rPr lang="en-US" sz="3400" b="1" dirty="0">
                <a:solidFill>
                  <a:srgbClr val="002060"/>
                </a:solidFill>
              </a:rPr>
              <a:t> </a:t>
            </a:r>
            <a:r>
              <a:rPr lang="en-US" sz="3400" b="1" dirty="0" err="1">
                <a:solidFill>
                  <a:srgbClr val="002060"/>
                </a:solidFill>
              </a:rPr>
              <a:t>preparad</a:t>
            </a:r>
            <a:r>
              <a:rPr lang="en-US" sz="3400" b="1" dirty="0">
                <a:solidFill>
                  <a:srgbClr val="002060"/>
                </a:solidFill>
              </a:rPr>
              <a:t>@ para ese </a:t>
            </a:r>
            <a:r>
              <a:rPr lang="en-US" sz="3400" b="1" dirty="0" err="1">
                <a:solidFill>
                  <a:srgbClr val="002060"/>
                </a:solidFill>
              </a:rPr>
              <a:t>evento</a:t>
            </a:r>
            <a:r>
              <a:rPr lang="en-US" sz="3400" b="1" dirty="0">
                <a:solidFill>
                  <a:srgbClr val="002060"/>
                </a:solidFill>
              </a:rPr>
              <a:t>?</a:t>
            </a:r>
          </a:p>
          <a:p>
            <a:pPr algn="just"/>
            <a:r>
              <a:rPr lang="en-US" sz="3400" b="1" dirty="0" err="1">
                <a:solidFill>
                  <a:srgbClr val="FF0000"/>
                </a:solidFill>
              </a:rPr>
              <a:t>Deseo</a:t>
            </a:r>
            <a:r>
              <a:rPr lang="en-US" sz="3400" b="1" dirty="0">
                <a:solidFill>
                  <a:srgbClr val="FF0000"/>
                </a:solidFill>
              </a:rPr>
              <a:t>: </a:t>
            </a:r>
            <a:r>
              <a:rPr lang="en-US" sz="3400" b="1" dirty="0">
                <a:solidFill>
                  <a:srgbClr val="002060"/>
                </a:solidFill>
              </a:rPr>
              <a:t>El pastor Ted Wilson, </a:t>
            </a:r>
            <a:r>
              <a:rPr lang="en-US" sz="3400" b="1" dirty="0" err="1">
                <a:solidFill>
                  <a:srgbClr val="002060"/>
                </a:solidFill>
              </a:rPr>
              <a:t>en</a:t>
            </a:r>
            <a:r>
              <a:rPr lang="en-US" sz="3400" b="1" dirty="0">
                <a:solidFill>
                  <a:srgbClr val="002060"/>
                </a:solidFill>
              </a:rPr>
              <a:t> </a:t>
            </a:r>
            <a:r>
              <a:rPr lang="en-US" sz="3400" b="1" dirty="0" err="1">
                <a:solidFill>
                  <a:srgbClr val="002060"/>
                </a:solidFill>
              </a:rPr>
              <a:t>su</a:t>
            </a:r>
            <a:r>
              <a:rPr lang="en-US" sz="3400" b="1" dirty="0">
                <a:solidFill>
                  <a:srgbClr val="002060"/>
                </a:solidFill>
              </a:rPr>
              <a:t> </a:t>
            </a:r>
            <a:r>
              <a:rPr lang="en-US" sz="3400" b="1" dirty="0" err="1">
                <a:solidFill>
                  <a:srgbClr val="002060"/>
                </a:solidFill>
              </a:rPr>
              <a:t>libro</a:t>
            </a:r>
            <a:r>
              <a:rPr lang="en-US" sz="3400" b="1" dirty="0">
                <a:solidFill>
                  <a:srgbClr val="002060"/>
                </a:solidFill>
              </a:rPr>
              <a:t> “A las </a:t>
            </a:r>
            <a:r>
              <a:rPr lang="en-US" sz="3400" b="1" dirty="0" err="1">
                <a:solidFill>
                  <a:srgbClr val="002060"/>
                </a:solidFill>
              </a:rPr>
              <a:t>puertas</a:t>
            </a:r>
            <a:r>
              <a:rPr lang="en-US" sz="3400" b="1" dirty="0">
                <a:solidFill>
                  <a:srgbClr val="002060"/>
                </a:solidFill>
              </a:rPr>
              <a:t>”, </a:t>
            </a:r>
            <a:r>
              <a:rPr lang="en-US" sz="3400" b="1" dirty="0" err="1">
                <a:solidFill>
                  <a:srgbClr val="002060"/>
                </a:solidFill>
              </a:rPr>
              <a:t>nos</a:t>
            </a:r>
            <a:r>
              <a:rPr lang="en-US" sz="3400" b="1" dirty="0">
                <a:solidFill>
                  <a:srgbClr val="002060"/>
                </a:solidFill>
              </a:rPr>
              <a:t> </a:t>
            </a:r>
            <a:r>
              <a:rPr lang="en-US" sz="3400" b="1" dirty="0" err="1">
                <a:solidFill>
                  <a:srgbClr val="002060"/>
                </a:solidFill>
              </a:rPr>
              <a:t>invita</a:t>
            </a:r>
            <a:r>
              <a:rPr lang="en-US" sz="3400" b="1" dirty="0">
                <a:solidFill>
                  <a:srgbClr val="002060"/>
                </a:solidFill>
              </a:rPr>
              <a:t> a </a:t>
            </a:r>
            <a:r>
              <a:rPr lang="en-US" sz="3400" b="1" dirty="0" err="1">
                <a:solidFill>
                  <a:srgbClr val="002060"/>
                </a:solidFill>
              </a:rPr>
              <a:t>vivir</a:t>
            </a:r>
            <a:r>
              <a:rPr lang="en-US" sz="3400" b="1" dirty="0">
                <a:solidFill>
                  <a:srgbClr val="002060"/>
                </a:solidFill>
              </a:rPr>
              <a:t> un </a:t>
            </a:r>
            <a:r>
              <a:rPr lang="en-US" sz="3400" b="1" dirty="0" err="1">
                <a:solidFill>
                  <a:srgbClr val="002060"/>
                </a:solidFill>
              </a:rPr>
              <a:t>proceso</a:t>
            </a:r>
            <a:r>
              <a:rPr lang="en-US" sz="3400" b="1" dirty="0">
                <a:solidFill>
                  <a:srgbClr val="002060"/>
                </a:solidFill>
              </a:rPr>
              <a:t> de </a:t>
            </a:r>
            <a:r>
              <a:rPr lang="en-US" sz="3400" b="1" dirty="0" err="1">
                <a:solidFill>
                  <a:srgbClr val="002060"/>
                </a:solidFill>
              </a:rPr>
              <a:t>reavivamiento</a:t>
            </a:r>
            <a:r>
              <a:rPr lang="en-US" sz="3400" b="1" dirty="0">
                <a:solidFill>
                  <a:srgbClr val="002060"/>
                </a:solidFill>
              </a:rPr>
              <a:t> y </a:t>
            </a:r>
            <a:r>
              <a:rPr lang="en-US" sz="3400" b="1" dirty="0" err="1">
                <a:solidFill>
                  <a:srgbClr val="002060"/>
                </a:solidFill>
              </a:rPr>
              <a:t>reforma</a:t>
            </a:r>
            <a:r>
              <a:rPr lang="en-US" sz="3400" b="1" dirty="0">
                <a:solidFill>
                  <a:srgbClr val="002060"/>
                </a:solidFill>
              </a:rPr>
              <a:t> que </a:t>
            </a:r>
            <a:r>
              <a:rPr lang="en-US" sz="3400" b="1" dirty="0" err="1">
                <a:solidFill>
                  <a:srgbClr val="002060"/>
                </a:solidFill>
              </a:rPr>
              <a:t>nos</a:t>
            </a:r>
            <a:r>
              <a:rPr lang="en-US" sz="3400" b="1" dirty="0">
                <a:solidFill>
                  <a:srgbClr val="002060"/>
                </a:solidFill>
              </a:rPr>
              <a:t> </a:t>
            </a:r>
            <a:r>
              <a:rPr lang="en-US" sz="3400" b="1" dirty="0" err="1">
                <a:solidFill>
                  <a:srgbClr val="002060"/>
                </a:solidFill>
              </a:rPr>
              <a:t>preparará</a:t>
            </a:r>
            <a:r>
              <a:rPr lang="en-US" sz="3400" b="1" dirty="0">
                <a:solidFill>
                  <a:srgbClr val="002060"/>
                </a:solidFill>
              </a:rPr>
              <a:t> para ese </a:t>
            </a:r>
            <a:r>
              <a:rPr lang="en-US" sz="3400" b="1" dirty="0" err="1">
                <a:solidFill>
                  <a:srgbClr val="002060"/>
                </a:solidFill>
              </a:rPr>
              <a:t>magno</a:t>
            </a:r>
            <a:r>
              <a:rPr lang="en-US" sz="3400" b="1" dirty="0">
                <a:solidFill>
                  <a:srgbClr val="002060"/>
                </a:solidFill>
              </a:rPr>
              <a:t> </a:t>
            </a:r>
            <a:r>
              <a:rPr lang="en-US" sz="3400" b="1" dirty="0" err="1">
                <a:solidFill>
                  <a:srgbClr val="002060"/>
                </a:solidFill>
              </a:rPr>
              <a:t>evento</a:t>
            </a:r>
            <a:r>
              <a:rPr lang="en-US" sz="3400" b="1" dirty="0">
                <a:solidFill>
                  <a:srgbClr val="002060"/>
                </a:solidFill>
              </a:rPr>
              <a:t>.</a:t>
            </a:r>
          </a:p>
          <a:p>
            <a:pPr algn="just"/>
            <a:r>
              <a:rPr lang="en-US" sz="3400" b="1" dirty="0" err="1">
                <a:solidFill>
                  <a:srgbClr val="FF0000"/>
                </a:solidFill>
              </a:rPr>
              <a:t>Acción</a:t>
            </a:r>
            <a:r>
              <a:rPr lang="en-US" sz="3400" b="1" dirty="0">
                <a:solidFill>
                  <a:srgbClr val="FF0000"/>
                </a:solidFill>
              </a:rPr>
              <a:t>: </a:t>
            </a:r>
            <a:r>
              <a:rPr lang="en-US" sz="3400" b="1" dirty="0" err="1">
                <a:solidFill>
                  <a:srgbClr val="002060"/>
                </a:solidFill>
              </a:rPr>
              <a:t>Adquiérelo</a:t>
            </a:r>
            <a:r>
              <a:rPr lang="en-US" sz="3400" b="1" dirty="0">
                <a:solidFill>
                  <a:srgbClr val="002060"/>
                </a:solidFill>
              </a:rPr>
              <a:t> </a:t>
            </a:r>
            <a:r>
              <a:rPr lang="en-US" sz="3400" b="1" dirty="0" err="1">
                <a:solidFill>
                  <a:srgbClr val="002060"/>
                </a:solidFill>
              </a:rPr>
              <a:t>ya</a:t>
            </a:r>
            <a:r>
              <a:rPr lang="en-US" sz="3400" b="1" dirty="0">
                <a:solidFill>
                  <a:srgbClr val="002060"/>
                </a:solidFill>
              </a:rPr>
              <a:t> </a:t>
            </a:r>
            <a:r>
              <a:rPr lang="en-US" sz="3400" b="1" dirty="0" err="1">
                <a:solidFill>
                  <a:srgbClr val="002060"/>
                </a:solidFill>
              </a:rPr>
              <a:t>en</a:t>
            </a:r>
            <a:r>
              <a:rPr lang="en-US" sz="3400" b="1" dirty="0">
                <a:solidFill>
                  <a:srgbClr val="002060"/>
                </a:solidFill>
              </a:rPr>
              <a:t> </a:t>
            </a:r>
            <a:r>
              <a:rPr lang="en-US" sz="3400" b="1" dirty="0" err="1">
                <a:solidFill>
                  <a:srgbClr val="002060"/>
                </a:solidFill>
              </a:rPr>
              <a:t>tu</a:t>
            </a:r>
            <a:r>
              <a:rPr lang="en-US" sz="3400" b="1" dirty="0">
                <a:solidFill>
                  <a:srgbClr val="002060"/>
                </a:solidFill>
              </a:rPr>
              <a:t> </a:t>
            </a:r>
            <a:r>
              <a:rPr lang="en-US" sz="3400" b="1" dirty="0" err="1">
                <a:solidFill>
                  <a:srgbClr val="002060"/>
                </a:solidFill>
              </a:rPr>
              <a:t>librería</a:t>
            </a:r>
            <a:r>
              <a:rPr lang="en-US" sz="3400" b="1" dirty="0">
                <a:solidFill>
                  <a:srgbClr val="002060"/>
                </a:solidFill>
              </a:rPr>
              <a:t> IADPA </a:t>
            </a:r>
            <a:r>
              <a:rPr lang="en-US" sz="3400" b="1" dirty="0" err="1">
                <a:solidFill>
                  <a:srgbClr val="002060"/>
                </a:solidFill>
              </a:rPr>
              <a:t>más</a:t>
            </a:r>
            <a:r>
              <a:rPr lang="en-US" sz="3400" b="1" dirty="0">
                <a:solidFill>
                  <a:srgbClr val="002060"/>
                </a:solidFill>
              </a:rPr>
              <a:t> </a:t>
            </a:r>
            <a:r>
              <a:rPr lang="en-US" sz="3400" b="1" dirty="0" err="1">
                <a:solidFill>
                  <a:srgbClr val="002060"/>
                </a:solidFill>
              </a:rPr>
              <a:t>cercana</a:t>
            </a:r>
            <a:r>
              <a:rPr lang="en-US" sz="3400" b="1" dirty="0">
                <a:solidFill>
                  <a:srgbClr val="002060"/>
                </a:solidFill>
              </a:rPr>
              <a:t>. Llama al …</a:t>
            </a:r>
          </a:p>
        </p:txBody>
      </p:sp>
    </p:spTree>
    <p:extLst>
      <p:ext uri="{BB962C8B-B14F-4D97-AF65-F5344CB8AC3E}">
        <p14:creationId xmlns:p14="http://schemas.microsoft.com/office/powerpoint/2010/main" val="1294645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2">
            <a:extLst>
              <a:ext uri="{FF2B5EF4-FFF2-40B4-BE49-F238E27FC236}">
                <a16:creationId xmlns:a16="http://schemas.microsoft.com/office/drawing/2014/main" id="{C3AC6AFD-292C-760C-7F8D-7495C6C800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7" name="Imagen 7">
            <a:extLst>
              <a:ext uri="{FF2B5EF4-FFF2-40B4-BE49-F238E27FC236}">
                <a16:creationId xmlns:a16="http://schemas.microsoft.com/office/drawing/2014/main" id="{2B09F22D-CC9F-6428-5B64-058160C0B8E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61" y="1855121"/>
            <a:ext cx="4140200" cy="3967035"/>
          </a:xfrm>
        </p:spPr>
      </p:pic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19F6B95-AEDB-B1AD-81DB-2CB83E51FD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89922" y="1855121"/>
            <a:ext cx="5181600" cy="4351338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en-US" b="1" dirty="0"/>
              <a:t>Es </a:t>
            </a:r>
            <a:r>
              <a:rPr lang="en-US" b="1" dirty="0" err="1"/>
              <a:t>el</a:t>
            </a:r>
            <a:r>
              <a:rPr lang="en-US" b="1" dirty="0"/>
              <a:t> </a:t>
            </a:r>
            <a:r>
              <a:rPr lang="en-US" b="1" dirty="0" err="1"/>
              <a:t>complemento</a:t>
            </a:r>
            <a:r>
              <a:rPr lang="en-US" b="1" dirty="0"/>
              <a:t> ideal de la </a:t>
            </a:r>
            <a:r>
              <a:rPr lang="en-US" b="1" dirty="0" err="1"/>
              <a:t>publicidad</a:t>
            </a:r>
            <a:r>
              <a:rPr lang="en-US" b="1" dirty="0"/>
              <a:t>, </a:t>
            </a:r>
            <a:r>
              <a:rPr lang="en-US" b="1" dirty="0" err="1"/>
              <a:t>pues</a:t>
            </a:r>
            <a:r>
              <a:rPr lang="en-US" b="1" dirty="0"/>
              <a:t> </a:t>
            </a:r>
            <a:r>
              <a:rPr lang="en-US" b="1" dirty="0" err="1"/>
              <a:t>estimula</a:t>
            </a:r>
            <a:r>
              <a:rPr lang="en-US" b="1" dirty="0"/>
              <a:t> la </a:t>
            </a:r>
            <a:r>
              <a:rPr lang="en-US" b="1" dirty="0" err="1"/>
              <a:t>venta</a:t>
            </a:r>
            <a:r>
              <a:rPr lang="en-US" b="1" dirty="0"/>
              <a:t> del </a:t>
            </a:r>
            <a:r>
              <a:rPr lang="en-US" b="1" dirty="0" err="1"/>
              <a:t>producto</a:t>
            </a:r>
            <a:r>
              <a:rPr lang="en-US" b="1" dirty="0"/>
              <a:t> o </a:t>
            </a:r>
            <a:r>
              <a:rPr lang="en-US" b="1" dirty="0" err="1"/>
              <a:t>servicio</a:t>
            </a:r>
            <a:r>
              <a:rPr lang="en-US" b="1" dirty="0"/>
              <a:t> </a:t>
            </a:r>
            <a:r>
              <a:rPr lang="en-US" b="1" dirty="0" err="1"/>
              <a:t>ofrecido</a:t>
            </a:r>
            <a:r>
              <a:rPr lang="en-US" b="1" dirty="0"/>
              <a:t>.</a:t>
            </a:r>
          </a:p>
          <a:p>
            <a:pPr marL="0" indent="0">
              <a:buNone/>
            </a:pPr>
            <a:endParaRPr lang="en-US" sz="2000" b="1" dirty="0"/>
          </a:p>
          <a:p>
            <a:pPr marL="0" indent="0" algn="just">
              <a:buNone/>
            </a:pPr>
            <a:r>
              <a:rPr lang="en-US" b="1" dirty="0" err="1"/>
              <a:t>Trabaja</a:t>
            </a:r>
            <a:r>
              <a:rPr lang="en-US" b="1" dirty="0"/>
              <a:t> </a:t>
            </a:r>
            <a:r>
              <a:rPr lang="en-US" b="1" dirty="0" err="1"/>
              <a:t>los</a:t>
            </a:r>
            <a:r>
              <a:rPr lang="en-US" b="1" dirty="0"/>
              <a:t> </a:t>
            </a:r>
            <a:r>
              <a:rPr lang="en-US" b="1" dirty="0" err="1"/>
              <a:t>métodos</a:t>
            </a:r>
            <a:r>
              <a:rPr lang="en-US" b="1" dirty="0"/>
              <a:t> del </a:t>
            </a:r>
            <a:r>
              <a:rPr lang="en-US" b="1" dirty="0" err="1"/>
              <a:t>descuento</a:t>
            </a:r>
            <a:r>
              <a:rPr lang="en-US" b="1" dirty="0"/>
              <a:t>, </a:t>
            </a:r>
            <a:r>
              <a:rPr lang="en-US" b="1" dirty="0" err="1"/>
              <a:t>concursos</a:t>
            </a:r>
            <a:r>
              <a:rPr lang="en-US" b="1" dirty="0"/>
              <a:t> con </a:t>
            </a:r>
            <a:r>
              <a:rPr lang="en-US" b="1" dirty="0" err="1"/>
              <a:t>premio</a:t>
            </a:r>
            <a:r>
              <a:rPr lang="en-US" b="1" dirty="0"/>
              <a:t>, 2x1, </a:t>
            </a:r>
            <a:r>
              <a:rPr lang="en-US" b="1" dirty="0" err="1"/>
              <a:t>trivias</a:t>
            </a:r>
            <a:r>
              <a:rPr lang="en-US" b="1" dirty="0"/>
              <a:t>, entre </a:t>
            </a:r>
            <a:r>
              <a:rPr lang="en-US" b="1" dirty="0" err="1"/>
              <a:t>otros</a:t>
            </a:r>
            <a:r>
              <a:rPr lang="en-US" b="1" dirty="0"/>
              <a:t>.</a:t>
            </a:r>
          </a:p>
          <a:p>
            <a:pPr marL="0" indent="0">
              <a:buNone/>
            </a:pPr>
            <a:endParaRPr lang="en-US" sz="2200" b="1" dirty="0"/>
          </a:p>
          <a:p>
            <a:pPr marL="0" indent="0" algn="just">
              <a:buNone/>
            </a:pPr>
            <a:r>
              <a:rPr lang="en-US" b="1" dirty="0"/>
              <a:t>Se </a:t>
            </a:r>
            <a:r>
              <a:rPr lang="en-US" b="1" dirty="0" err="1"/>
              <a:t>utiliza</a:t>
            </a:r>
            <a:r>
              <a:rPr lang="en-US" b="1" dirty="0"/>
              <a:t> para </a:t>
            </a:r>
            <a:r>
              <a:rPr lang="en-US" b="1" dirty="0" err="1"/>
              <a:t>posicionar</a:t>
            </a:r>
            <a:r>
              <a:rPr lang="en-US" b="1" dirty="0"/>
              <a:t> </a:t>
            </a:r>
            <a:r>
              <a:rPr lang="en-US" b="1" dirty="0" err="1"/>
              <a:t>el</a:t>
            </a:r>
            <a:r>
              <a:rPr lang="en-US" b="1" dirty="0"/>
              <a:t> </a:t>
            </a:r>
            <a:r>
              <a:rPr lang="en-US" b="1" dirty="0" err="1"/>
              <a:t>producto</a:t>
            </a:r>
            <a:r>
              <a:rPr lang="en-US" b="1" dirty="0"/>
              <a:t> o </a:t>
            </a:r>
            <a:r>
              <a:rPr lang="en-US" b="1" dirty="0" err="1"/>
              <a:t>servicio</a:t>
            </a:r>
            <a:r>
              <a:rPr lang="en-US" b="1" dirty="0"/>
              <a:t> </a:t>
            </a:r>
            <a:r>
              <a:rPr lang="en-US" b="1" dirty="0" err="1"/>
              <a:t>en</a:t>
            </a:r>
            <a:r>
              <a:rPr lang="en-US" b="1" dirty="0"/>
              <a:t> </a:t>
            </a:r>
            <a:r>
              <a:rPr lang="en-US" b="1" dirty="0" err="1"/>
              <a:t>el</a:t>
            </a:r>
            <a:r>
              <a:rPr lang="en-US" b="1" dirty="0"/>
              <a:t> mercado.</a:t>
            </a:r>
            <a:endParaRPr lang="es-US" b="1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05D8EE18-D4ED-7123-7ECE-CF0384C760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rgbClr val="FF0000"/>
                </a:solidFill>
                <a:latin typeface="Algerian" pitchFamily="82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lgerian" pitchFamily="82" charset="0"/>
              </a:rPr>
              <a:t>promoción</a:t>
            </a:r>
            <a:endParaRPr lang="es-US" b="1" dirty="0">
              <a:solidFill>
                <a:srgbClr val="FF0000"/>
              </a:solidFill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94000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3">
            <a:extLst>
              <a:ext uri="{FF2B5EF4-FFF2-40B4-BE49-F238E27FC236}">
                <a16:creationId xmlns:a16="http://schemas.microsoft.com/office/drawing/2014/main" id="{2E3DCB3B-4B4F-BED2-4E24-95EBC65F50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870EC5E-DEB2-EF8E-68DF-A1BCCA4450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13428" y="1825625"/>
            <a:ext cx="6049297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en-US" b="1" dirty="0" err="1"/>
              <a:t>También</a:t>
            </a:r>
            <a:r>
              <a:rPr lang="en-US" b="1" dirty="0"/>
              <a:t> se </a:t>
            </a:r>
            <a:r>
              <a:rPr lang="en-US" b="1" dirty="0" err="1"/>
              <a:t>promocionan</a:t>
            </a:r>
            <a:r>
              <a:rPr lang="en-US" b="1" dirty="0"/>
              <a:t> </a:t>
            </a:r>
            <a:r>
              <a:rPr lang="en-US" b="1" dirty="0" err="1"/>
              <a:t>eventos</a:t>
            </a:r>
            <a:r>
              <a:rPr lang="en-US" b="1" dirty="0"/>
              <a:t> </a:t>
            </a:r>
            <a:r>
              <a:rPr lang="en-US" b="1" dirty="0" err="1"/>
              <a:t>presenciales</a:t>
            </a:r>
            <a:r>
              <a:rPr lang="en-US" b="1" dirty="0"/>
              <a:t> o </a:t>
            </a:r>
            <a:r>
              <a:rPr lang="en-US" b="1" dirty="0" err="1"/>
              <a:t>virtuales</a:t>
            </a:r>
            <a:r>
              <a:rPr lang="en-US" b="1" dirty="0"/>
              <a:t>, e </a:t>
            </a:r>
            <a:r>
              <a:rPr lang="en-US" b="1" dirty="0" err="1"/>
              <a:t>incluso</a:t>
            </a:r>
            <a:r>
              <a:rPr lang="en-US" b="1" dirty="0"/>
              <a:t> </a:t>
            </a:r>
            <a:r>
              <a:rPr lang="en-US" b="1" dirty="0" err="1"/>
              <a:t>los</a:t>
            </a:r>
            <a:r>
              <a:rPr lang="en-US" b="1" dirty="0"/>
              <a:t> que son </a:t>
            </a:r>
            <a:r>
              <a:rPr lang="en-US" b="1" dirty="0" err="1"/>
              <a:t>gratuitos</a:t>
            </a:r>
            <a:r>
              <a:rPr lang="en-US" b="1" dirty="0"/>
              <a:t>:</a:t>
            </a:r>
          </a:p>
          <a:p>
            <a:r>
              <a:rPr lang="en-US" b="1" dirty="0" err="1"/>
              <a:t>Conciertos</a:t>
            </a:r>
            <a:endParaRPr lang="en-US" b="1" dirty="0"/>
          </a:p>
          <a:p>
            <a:r>
              <a:rPr lang="en-US" b="1" dirty="0" err="1"/>
              <a:t>Deportes</a:t>
            </a:r>
            <a:endParaRPr lang="en-US" b="1" dirty="0"/>
          </a:p>
          <a:p>
            <a:r>
              <a:rPr lang="en-US" b="1" dirty="0" err="1"/>
              <a:t>Campañas</a:t>
            </a:r>
            <a:r>
              <a:rPr lang="en-US" b="1" dirty="0"/>
              <a:t> </a:t>
            </a:r>
            <a:r>
              <a:rPr lang="en-US" b="1" dirty="0" err="1"/>
              <a:t>evangelísticas</a:t>
            </a:r>
            <a:endParaRPr lang="en-US" b="1" dirty="0"/>
          </a:p>
          <a:p>
            <a:r>
              <a:rPr lang="en-US" b="1" dirty="0" err="1"/>
              <a:t>Programas</a:t>
            </a:r>
            <a:r>
              <a:rPr lang="en-US" b="1" dirty="0"/>
              <a:t> de radio o </a:t>
            </a:r>
            <a:r>
              <a:rPr lang="en-US" b="1" dirty="0" err="1"/>
              <a:t>televisión</a:t>
            </a:r>
            <a:endParaRPr lang="en-US" b="1" dirty="0"/>
          </a:p>
          <a:p>
            <a:r>
              <a:rPr lang="en-US" b="1" dirty="0" err="1"/>
              <a:t>Reuniones</a:t>
            </a:r>
            <a:endParaRPr lang="en-US" b="1" dirty="0"/>
          </a:p>
          <a:p>
            <a:r>
              <a:rPr lang="en-US" b="1" dirty="0" err="1"/>
              <a:t>Capacitaciones</a:t>
            </a:r>
            <a:r>
              <a:rPr lang="en-US" b="1" dirty="0"/>
              <a:t> </a:t>
            </a:r>
          </a:p>
          <a:p>
            <a:endParaRPr lang="en-US" dirty="0"/>
          </a:p>
          <a:p>
            <a:endParaRPr lang="en-US" dirty="0"/>
          </a:p>
          <a:p>
            <a:endParaRPr lang="es-US" dirty="0"/>
          </a:p>
        </p:txBody>
      </p:sp>
      <p:pic>
        <p:nvPicPr>
          <p:cNvPr id="7" name="Imagen 7">
            <a:extLst>
              <a:ext uri="{FF2B5EF4-FFF2-40B4-BE49-F238E27FC236}">
                <a16:creationId xmlns:a16="http://schemas.microsoft.com/office/drawing/2014/main" id="{993927CD-54D3-4098-ED19-8B01CA524ED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6152" y="1825625"/>
            <a:ext cx="3481070" cy="4351338"/>
          </a:xfr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420DEE7B-741D-59D2-4716-DCE529F1642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rgbClr val="00B050"/>
                </a:solidFill>
                <a:latin typeface="Algerian" pitchFamily="82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lgerian" pitchFamily="82" charset="0"/>
              </a:rPr>
              <a:t>promoción</a:t>
            </a:r>
            <a:endParaRPr lang="es-US" b="1" dirty="0">
              <a:solidFill>
                <a:srgbClr val="00B050"/>
              </a:solidFill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8147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3">
            <a:extLst>
              <a:ext uri="{FF2B5EF4-FFF2-40B4-BE49-F238E27FC236}">
                <a16:creationId xmlns:a16="http://schemas.microsoft.com/office/drawing/2014/main" id="{3607C77F-B6A5-B55C-25F5-7C1F78BD57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3602F1A-BD18-D4C7-0844-4FDEBF5650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3944" y="1747401"/>
            <a:ext cx="4884174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 err="1"/>
              <a:t>Ejemplo</a:t>
            </a:r>
            <a:r>
              <a:rPr lang="en-US" dirty="0"/>
              <a:t> de </a:t>
            </a:r>
            <a:r>
              <a:rPr lang="en-US" dirty="0" err="1"/>
              <a:t>promoción</a:t>
            </a:r>
            <a:r>
              <a:rPr lang="en-US" dirty="0"/>
              <a:t> de </a:t>
            </a:r>
            <a:r>
              <a:rPr lang="en-US" dirty="0" err="1"/>
              <a:t>producto</a:t>
            </a:r>
            <a:r>
              <a:rPr lang="en-US" dirty="0"/>
              <a:t> o </a:t>
            </a:r>
            <a:r>
              <a:rPr lang="en-US" dirty="0" err="1"/>
              <a:t>servicio</a:t>
            </a:r>
            <a:r>
              <a:rPr lang="en-US" dirty="0"/>
              <a:t>:</a:t>
            </a:r>
          </a:p>
          <a:p>
            <a:pPr marL="0" indent="0">
              <a:buNone/>
            </a:pPr>
            <a:endParaRPr lang="en-US" sz="1600" dirty="0"/>
          </a:p>
          <a:p>
            <a:pPr marL="0" indent="0" algn="just">
              <a:buNone/>
            </a:pPr>
            <a:r>
              <a:rPr lang="en-US" b="1" dirty="0">
                <a:latin typeface="Arial Narrow" panose="020B0606020202030204" pitchFamily="34" charset="0"/>
              </a:rPr>
              <a:t>Si </a:t>
            </a:r>
            <a:r>
              <a:rPr lang="en-US" b="1" dirty="0" err="1">
                <a:latin typeface="Arial Narrow" panose="020B0606020202030204" pitchFamily="34" charset="0"/>
              </a:rPr>
              <a:t>eres</a:t>
            </a:r>
            <a:r>
              <a:rPr lang="en-US" b="1" dirty="0">
                <a:latin typeface="Arial Narrow" panose="020B0606020202030204" pitchFamily="34" charset="0"/>
              </a:rPr>
              <a:t> de </a:t>
            </a:r>
            <a:r>
              <a:rPr lang="en-US" b="1" dirty="0" err="1">
                <a:latin typeface="Arial Narrow" panose="020B0606020202030204" pitchFamily="34" charset="0"/>
              </a:rPr>
              <a:t>los</a:t>
            </a:r>
            <a:r>
              <a:rPr lang="en-US" b="1" dirty="0">
                <a:latin typeface="Arial Narrow" panose="020B0606020202030204" pitchFamily="34" charset="0"/>
              </a:rPr>
              <a:t> </a:t>
            </a:r>
            <a:r>
              <a:rPr lang="en-US" b="1" dirty="0" err="1">
                <a:latin typeface="Arial Narrow" panose="020B0606020202030204" pitchFamily="34" charset="0"/>
              </a:rPr>
              <a:t>primeros</a:t>
            </a:r>
            <a:r>
              <a:rPr lang="en-US" b="1" dirty="0">
                <a:latin typeface="Arial Narrow" panose="020B0606020202030204" pitchFamily="34" charset="0"/>
              </a:rPr>
              <a:t> 20 </a:t>
            </a:r>
            <a:r>
              <a:rPr lang="en-US" b="1" dirty="0" err="1">
                <a:latin typeface="Arial Narrow" panose="020B0606020202030204" pitchFamily="34" charset="0"/>
              </a:rPr>
              <a:t>en</a:t>
            </a:r>
            <a:r>
              <a:rPr lang="en-US" b="1" dirty="0">
                <a:latin typeface="Arial Narrow" panose="020B060602020203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comprar</a:t>
            </a:r>
            <a:r>
              <a:rPr lang="en-US" b="1" dirty="0">
                <a:latin typeface="Arial Narrow" panose="020B0606020202030204" pitchFamily="34" charset="0"/>
              </a:rPr>
              <a:t> </a:t>
            </a:r>
            <a:r>
              <a:rPr lang="en-US" b="1" dirty="0" err="1">
                <a:latin typeface="Arial Narrow" panose="020B0606020202030204" pitchFamily="34" charset="0"/>
              </a:rPr>
              <a:t>nuestra</a:t>
            </a:r>
            <a:r>
              <a:rPr lang="en-US" b="1" dirty="0">
                <a:latin typeface="Arial Narrow" panose="020B0606020202030204" pitchFamily="34" charset="0"/>
              </a:rPr>
              <a:t> </a:t>
            </a:r>
            <a:r>
              <a:rPr lang="en-US" b="1" dirty="0" err="1">
                <a:latin typeface="Arial Narrow" panose="020B0606020202030204" pitchFamily="34" charset="0"/>
              </a:rPr>
              <a:t>camiseta</a:t>
            </a:r>
            <a:r>
              <a:rPr lang="en-US" b="1" dirty="0">
                <a:latin typeface="Arial Narrow" panose="020B0606020202030204" pitchFamily="34" charset="0"/>
              </a:rPr>
              <a:t> </a:t>
            </a:r>
            <a:r>
              <a:rPr lang="en-US" b="1" dirty="0" err="1">
                <a:latin typeface="Arial Narrow" panose="020B0606020202030204" pitchFamily="34" charset="0"/>
              </a:rPr>
              <a:t>oficial</a:t>
            </a:r>
            <a:r>
              <a:rPr lang="en-US" b="1" dirty="0">
                <a:latin typeface="Arial Narrow" panose="020B0606020202030204" pitchFamily="34" charset="0"/>
              </a:rPr>
              <a:t> del camporee… ¡</a:t>
            </a:r>
            <a:r>
              <a:rPr lang="en-US" b="1" dirty="0" err="1">
                <a:latin typeface="Arial Narrow" panose="020B0606020202030204" pitchFamily="34" charset="0"/>
              </a:rPr>
              <a:t>te</a:t>
            </a:r>
            <a:r>
              <a:rPr lang="en-US" b="1" dirty="0">
                <a:latin typeface="Arial Narrow" panose="020B0606020202030204" pitchFamily="34" charset="0"/>
              </a:rPr>
              <a:t> </a:t>
            </a:r>
            <a:r>
              <a:rPr lang="en-US" b="1" dirty="0" err="1">
                <a:latin typeface="Arial Narrow" panose="020B0606020202030204" pitchFamily="34" charset="0"/>
              </a:rPr>
              <a:t>daremos</a:t>
            </a:r>
            <a:r>
              <a:rPr lang="en-US" b="1" dirty="0">
                <a:latin typeface="Arial Narrow" panose="020B0606020202030204" pitchFamily="34" charset="0"/>
              </a:rPr>
              <a:t> </a:t>
            </a:r>
            <a:r>
              <a:rPr lang="en-US" b="1" dirty="0" err="1">
                <a:latin typeface="Arial Narrow" panose="020B0606020202030204" pitchFamily="34" charset="0"/>
              </a:rPr>
              <a:t>otra</a:t>
            </a:r>
            <a:r>
              <a:rPr lang="en-US" b="1" dirty="0">
                <a:latin typeface="Arial Narrow" panose="020B060602020203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completamente</a:t>
            </a:r>
            <a: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  <a:t> gratis</a:t>
            </a:r>
            <a:r>
              <a:rPr lang="en-US" b="1" dirty="0">
                <a:latin typeface="Arial Narrow" panose="020B0606020202030204" pitchFamily="34" charset="0"/>
              </a:rPr>
              <a:t>! </a:t>
            </a:r>
          </a:p>
          <a:p>
            <a:pPr marL="0" indent="0" algn="just">
              <a:buNone/>
            </a:pPr>
            <a:r>
              <a:rPr lang="en-US" b="1" dirty="0">
                <a:latin typeface="Arial Narrow" panose="020B0606020202030204" pitchFamily="34" charset="0"/>
              </a:rPr>
              <a:t>¿</a:t>
            </a:r>
            <a:r>
              <a:rPr lang="en-US" b="1" dirty="0" err="1">
                <a:latin typeface="Arial Narrow" panose="020B0606020202030204" pitchFamily="34" charset="0"/>
              </a:rPr>
              <a:t>Qué</a:t>
            </a:r>
            <a:r>
              <a:rPr lang="en-US" b="1" dirty="0">
                <a:latin typeface="Arial Narrow" panose="020B0606020202030204" pitchFamily="34" charset="0"/>
              </a:rPr>
              <a:t> </a:t>
            </a:r>
            <a:r>
              <a:rPr lang="en-US" b="1" dirty="0" err="1">
                <a:latin typeface="Arial Narrow" panose="020B0606020202030204" pitchFamily="34" charset="0"/>
              </a:rPr>
              <a:t>esperas</a:t>
            </a:r>
            <a:r>
              <a:rPr lang="en-US" b="1" dirty="0">
                <a:latin typeface="Arial Narrow" panose="020B0606020202030204" pitchFamily="34" charset="0"/>
              </a:rPr>
              <a:t>? </a:t>
            </a:r>
            <a:r>
              <a:rPr lang="en-US" b="1" dirty="0" err="1">
                <a:latin typeface="Arial Narrow" panose="020B0606020202030204" pitchFamily="34" charset="0"/>
              </a:rPr>
              <a:t>Aprovecha</a:t>
            </a:r>
            <a:r>
              <a:rPr lang="en-US" b="1" dirty="0">
                <a:latin typeface="Arial Narrow" panose="020B0606020202030204" pitchFamily="34" charset="0"/>
              </a:rPr>
              <a:t> </a:t>
            </a:r>
            <a:r>
              <a:rPr lang="en-US" b="1" dirty="0" err="1">
                <a:latin typeface="Arial Narrow" panose="020B0606020202030204" pitchFamily="34" charset="0"/>
              </a:rPr>
              <a:t>el</a:t>
            </a:r>
            <a:r>
              <a:rPr lang="en-US" b="1" dirty="0">
                <a:latin typeface="Arial Narrow" panose="020B0606020202030204" pitchFamily="34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  <a:t>2x1</a:t>
            </a:r>
            <a:r>
              <a:rPr lang="en-US" b="1" dirty="0">
                <a:latin typeface="Arial Narrow" panose="020B0606020202030204" pitchFamily="34" charset="0"/>
              </a:rPr>
              <a:t> y </a:t>
            </a:r>
            <a:r>
              <a:rPr lang="en-US" b="1" dirty="0" err="1">
                <a:latin typeface="Arial Narrow" panose="020B0606020202030204" pitchFamily="34" charset="0"/>
              </a:rPr>
              <a:t>grita</a:t>
            </a:r>
            <a:r>
              <a:rPr lang="en-US" b="1" dirty="0">
                <a:latin typeface="Arial Narrow" panose="020B0606020202030204" pitchFamily="34" charset="0"/>
              </a:rPr>
              <a:t>: “¡Maranatha!...¡</a:t>
            </a:r>
            <a:r>
              <a:rPr lang="en-US" b="1" dirty="0" err="1">
                <a:latin typeface="Arial Narrow" panose="020B0606020202030204" pitchFamily="34" charset="0"/>
              </a:rPr>
              <a:t>Qué</a:t>
            </a:r>
            <a:r>
              <a:rPr lang="en-US" b="1" dirty="0">
                <a:latin typeface="Arial Narrow" panose="020B0606020202030204" pitchFamily="34" charset="0"/>
              </a:rPr>
              <a:t> </a:t>
            </a:r>
            <a:r>
              <a:rPr lang="en-US" b="1" dirty="0" err="1">
                <a:latin typeface="Arial Narrow" panose="020B0606020202030204" pitchFamily="34" charset="0"/>
              </a:rPr>
              <a:t>glorioso</a:t>
            </a:r>
            <a:r>
              <a:rPr lang="en-US" b="1" dirty="0">
                <a:latin typeface="Arial Narrow" panose="020B0606020202030204" pitchFamily="34" charset="0"/>
              </a:rPr>
              <a:t> </a:t>
            </a:r>
            <a:r>
              <a:rPr lang="en-US" b="1" dirty="0" err="1">
                <a:latin typeface="Arial Narrow" panose="020B0606020202030204" pitchFamily="34" charset="0"/>
              </a:rPr>
              <a:t>encuentro</a:t>
            </a:r>
            <a:r>
              <a:rPr lang="en-US" b="1" dirty="0">
                <a:latin typeface="Arial Narrow" panose="020B0606020202030204" pitchFamily="34" charset="0"/>
              </a:rPr>
              <a:t>!”.</a:t>
            </a:r>
          </a:p>
          <a:p>
            <a:endParaRPr lang="en-US" dirty="0"/>
          </a:p>
          <a:p>
            <a:endParaRPr lang="es-US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2ED545EF-68A8-904E-2904-F6AC0D1EFAB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rgbClr val="00B050"/>
                </a:solidFill>
                <a:latin typeface="Algerian" pitchFamily="82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lgerian" pitchFamily="82" charset="0"/>
              </a:rPr>
              <a:t>promoción</a:t>
            </a:r>
            <a:endParaRPr lang="es-US" b="1" dirty="0">
              <a:solidFill>
                <a:srgbClr val="00B050"/>
              </a:solidFill>
              <a:latin typeface="Algerian" pitchFamily="82" charset="0"/>
            </a:endParaRPr>
          </a:p>
        </p:txBody>
      </p:sp>
      <p:pic>
        <p:nvPicPr>
          <p:cNvPr id="8" name="Imagen 8">
            <a:extLst>
              <a:ext uri="{FF2B5EF4-FFF2-40B4-BE49-F238E27FC236}">
                <a16:creationId xmlns:a16="http://schemas.microsoft.com/office/drawing/2014/main" id="{7B1BD59F-9AA9-1142-10C6-BD47A7B2B84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062" y="1690688"/>
            <a:ext cx="4759064" cy="3156386"/>
          </a:xfrm>
        </p:spPr>
      </p:pic>
    </p:spTree>
    <p:extLst>
      <p:ext uri="{BB962C8B-B14F-4D97-AF65-F5344CB8AC3E}">
        <p14:creationId xmlns:p14="http://schemas.microsoft.com/office/powerpoint/2010/main" val="39799792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2">
            <a:extLst>
              <a:ext uri="{FF2B5EF4-FFF2-40B4-BE49-F238E27FC236}">
                <a16:creationId xmlns:a16="http://schemas.microsoft.com/office/drawing/2014/main" id="{7BE043FB-0A6D-EB56-9D80-F7DF1845B0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86845F-B3C1-55B7-3F22-385993270D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167188" y="1690688"/>
            <a:ext cx="5959078" cy="430970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dirty="0" err="1"/>
              <a:t>Ejemplo</a:t>
            </a:r>
            <a:r>
              <a:rPr lang="en-US" dirty="0"/>
              <a:t> de </a:t>
            </a:r>
            <a:r>
              <a:rPr lang="en-US" dirty="0" err="1"/>
              <a:t>promoción</a:t>
            </a:r>
            <a:r>
              <a:rPr lang="en-US" dirty="0"/>
              <a:t> de </a:t>
            </a:r>
            <a:r>
              <a:rPr lang="en-US" dirty="0" err="1"/>
              <a:t>evento</a:t>
            </a:r>
            <a:r>
              <a:rPr lang="en-US" dirty="0"/>
              <a:t> </a:t>
            </a:r>
            <a:r>
              <a:rPr lang="en-US" dirty="0" err="1"/>
              <a:t>presencial</a:t>
            </a:r>
            <a:r>
              <a:rPr lang="en-US" dirty="0"/>
              <a:t> o virtual:</a:t>
            </a:r>
          </a:p>
          <a:p>
            <a:pPr marL="0" indent="0">
              <a:buNone/>
            </a:pPr>
            <a:endParaRPr lang="en-US" sz="2000" dirty="0"/>
          </a:p>
          <a:p>
            <a:pPr marL="0" indent="0" algn="just">
              <a:buNone/>
            </a:pPr>
            <a:r>
              <a:rPr lang="es-US" sz="2200" dirty="0">
                <a:latin typeface="Arial Rounded MT Bold" panose="020F0704030504030204" pitchFamily="34" charset="0"/>
              </a:rPr>
              <a:t>¡El festival de cine que estabas esperando ya está aquí! ¿Estás </a:t>
            </a:r>
            <a:r>
              <a:rPr lang="es-US" sz="2200" dirty="0" err="1">
                <a:latin typeface="Arial Rounded MT Bold" panose="020F0704030504030204" pitchFamily="34" charset="0"/>
              </a:rPr>
              <a:t>list</a:t>
            </a:r>
            <a:r>
              <a:rPr lang="es-US" sz="2200" dirty="0">
                <a:latin typeface="Arial Rounded MT Bold" panose="020F0704030504030204" pitchFamily="34" charset="0"/>
              </a:rPr>
              <a:t>@ para predicar con tu equipo por  medio de "UVO Films"?</a:t>
            </a:r>
          </a:p>
          <a:p>
            <a:pPr marL="0" indent="0" algn="just">
              <a:buNone/>
            </a:pPr>
            <a:r>
              <a:rPr lang="es-US" sz="2200" dirty="0">
                <a:latin typeface="Arial Rounded MT Bold" panose="020F0704030504030204" pitchFamily="34" charset="0"/>
              </a:rPr>
              <a:t>Puedes participar en una de estas tres categorías:</a:t>
            </a:r>
            <a:r>
              <a:rPr lang="en-US" sz="2200" dirty="0">
                <a:latin typeface="Arial Rounded MT Bold" panose="020F0704030504030204" pitchFamily="34" charset="0"/>
              </a:rPr>
              <a:t> </a:t>
            </a:r>
          </a:p>
          <a:p>
            <a:pPr marL="457200" indent="-457200" algn="just">
              <a:buAutoNum type="arabicParenR"/>
            </a:pPr>
            <a:r>
              <a:rPr lang="en-US" sz="2200" dirty="0">
                <a:latin typeface="Arial Rounded MT Bold" panose="020F0704030504030204" pitchFamily="34" charset="0"/>
              </a:rPr>
              <a:t>Dr</a:t>
            </a:r>
            <a:r>
              <a:rPr lang="es-US" sz="2200" dirty="0" err="1">
                <a:latin typeface="Arial Rounded MT Bold" panose="020F0704030504030204" pitchFamily="34" charset="0"/>
              </a:rPr>
              <a:t>amatización</a:t>
            </a:r>
            <a:r>
              <a:rPr lang="en-US" sz="2200" dirty="0">
                <a:latin typeface="Arial Rounded MT Bold" panose="020F0704030504030204" pitchFamily="34" charset="0"/>
              </a:rPr>
              <a:t> </a:t>
            </a:r>
          </a:p>
          <a:p>
            <a:pPr marL="457200" indent="-457200" algn="just">
              <a:buAutoNum type="arabicParenR"/>
            </a:pPr>
            <a:r>
              <a:rPr lang="en-US" sz="2200" dirty="0">
                <a:latin typeface="Arial Rounded MT Bold" panose="020F0704030504030204" pitchFamily="34" charset="0"/>
              </a:rPr>
              <a:t>D</a:t>
            </a:r>
            <a:r>
              <a:rPr lang="es-US" sz="2200" dirty="0" err="1">
                <a:latin typeface="Arial Rounded MT Bold" panose="020F0704030504030204" pitchFamily="34" charset="0"/>
              </a:rPr>
              <a:t>ocumental</a:t>
            </a:r>
            <a:endParaRPr lang="es-US" sz="2200" dirty="0">
              <a:latin typeface="Arial Rounded MT Bold" panose="020F0704030504030204" pitchFamily="34" charset="0"/>
            </a:endParaRPr>
          </a:p>
          <a:p>
            <a:pPr marL="457200" indent="-457200" algn="just">
              <a:buAutoNum type="arabicParenR"/>
            </a:pPr>
            <a:r>
              <a:rPr lang="en-US" sz="2200" dirty="0">
                <a:latin typeface="Arial Rounded MT Bold" panose="020F0704030504030204" pitchFamily="34" charset="0"/>
              </a:rPr>
              <a:t>Vi</a:t>
            </a:r>
            <a:r>
              <a:rPr lang="es-US" sz="2200" dirty="0" err="1">
                <a:latin typeface="Arial Rounded MT Bold" panose="020F0704030504030204" pitchFamily="34" charset="0"/>
              </a:rPr>
              <a:t>deoclip</a:t>
            </a:r>
            <a:endParaRPr lang="es-US" sz="2200" dirty="0">
              <a:latin typeface="Arial Rounded MT Bold" panose="020F0704030504030204" pitchFamily="34" charset="0"/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C1A977F0-247F-5C06-999A-477DCA68F6C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rgbClr val="00B050"/>
                </a:solidFill>
                <a:latin typeface="Algerian" pitchFamily="82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lgerian" pitchFamily="82" charset="0"/>
              </a:rPr>
              <a:t>promoción</a:t>
            </a:r>
            <a:endParaRPr lang="es-US" b="1" dirty="0">
              <a:solidFill>
                <a:srgbClr val="00B050"/>
              </a:solidFill>
              <a:latin typeface="Algerian" pitchFamily="82" charset="0"/>
            </a:endParaRPr>
          </a:p>
        </p:txBody>
      </p:sp>
      <p:pic>
        <p:nvPicPr>
          <p:cNvPr id="14" name="Imagen 14">
            <a:extLst>
              <a:ext uri="{FF2B5EF4-FFF2-40B4-BE49-F238E27FC236}">
                <a16:creationId xmlns:a16="http://schemas.microsoft.com/office/drawing/2014/main" id="{039E9B34-C198-86F7-51F9-1304AE9600B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761" y="1690688"/>
            <a:ext cx="3471666" cy="4339583"/>
          </a:xfrm>
        </p:spPr>
      </p:pic>
    </p:spTree>
    <p:extLst>
      <p:ext uri="{BB962C8B-B14F-4D97-AF65-F5344CB8AC3E}">
        <p14:creationId xmlns:p14="http://schemas.microsoft.com/office/powerpoint/2010/main" val="8791841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2">
            <a:extLst>
              <a:ext uri="{FF2B5EF4-FFF2-40B4-BE49-F238E27FC236}">
                <a16:creationId xmlns:a16="http://schemas.microsoft.com/office/drawing/2014/main" id="{2D2D4238-7E95-9B45-75C5-7913A0EA40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6" name="Marcador de contenido 3">
            <a:extLst>
              <a:ext uri="{FF2B5EF4-FFF2-40B4-BE49-F238E27FC236}">
                <a16:creationId xmlns:a16="http://schemas.microsoft.com/office/drawing/2014/main" id="{A5D1EAB3-5190-BDFA-98E3-68023DB28071}"/>
              </a:ext>
            </a:extLst>
          </p:cNvPr>
          <p:cNvSpPr txBox="1">
            <a:spLocks noGrp="1"/>
          </p:cNvSpPr>
          <p:nvPr>
            <p:ph sz="half" idx="1"/>
          </p:nvPr>
        </p:nvSpPr>
        <p:spPr>
          <a:xfrm>
            <a:off x="140067" y="1825625"/>
            <a:ext cx="5739585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s-US" dirty="0">
                <a:latin typeface="Arial Rounded MT Bold" panose="020F0704030504030204" pitchFamily="34" charset="0"/>
              </a:rPr>
              <a:t>Del 08 al 10 de Julio… ¡Todo basado en las maravillosas parábolas de Jesús!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es-US" sz="1200" dirty="0">
              <a:latin typeface="Arial Rounded MT Bold" panose="020F0704030504030204" pitchFamily="34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s-US" dirty="0">
                <a:latin typeface="Arial Rounded MT Bold" panose="020F0704030504030204" pitchFamily="34" charset="0"/>
              </a:rPr>
              <a:t>Consulta con el director de Comunicación de tu campo... ¡y sé parte de este magnífico evento! 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en-US" dirty="0">
              <a:latin typeface="Arial Rounded MT Bold" panose="020F07040305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s-US" dirty="0"/>
              <a:t> #UVOFilms2022 #UVOriental #100DíasDeOración22 #TodosSomosHope</a:t>
            </a:r>
          </a:p>
        </p:txBody>
      </p:sp>
      <p:pic>
        <p:nvPicPr>
          <p:cNvPr id="8" name="Imagen 14">
            <a:extLst>
              <a:ext uri="{FF2B5EF4-FFF2-40B4-BE49-F238E27FC236}">
                <a16:creationId xmlns:a16="http://schemas.microsoft.com/office/drawing/2014/main" id="{E2E3C389-A1C8-F177-9588-6865C07FA89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350" y="1825625"/>
            <a:ext cx="3481070" cy="4351338"/>
          </a:xfrm>
          <a:prstGeom prst="rect">
            <a:avLst/>
          </a:prstGeom>
        </p:spPr>
      </p:pic>
      <p:sp>
        <p:nvSpPr>
          <p:cNvPr id="10" name="Título 1">
            <a:extLst>
              <a:ext uri="{FF2B5EF4-FFF2-40B4-BE49-F238E27FC236}">
                <a16:creationId xmlns:a16="http://schemas.microsoft.com/office/drawing/2014/main" id="{4A3EFA4D-7892-80BB-D2D9-EEE440B680D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rgbClr val="00B050"/>
                </a:solidFill>
                <a:latin typeface="Algerian" pitchFamily="82" charset="0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Algerian" pitchFamily="82" charset="0"/>
              </a:rPr>
              <a:t>promoción</a:t>
            </a:r>
            <a:endParaRPr lang="es-US" b="1" dirty="0">
              <a:solidFill>
                <a:srgbClr val="00B050"/>
              </a:solidFill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362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4">
            <a:extLst>
              <a:ext uri="{FF2B5EF4-FFF2-40B4-BE49-F238E27FC236}">
                <a16:creationId xmlns:a16="http://schemas.microsoft.com/office/drawing/2014/main" id="{D7F2753E-1241-D67A-1DD7-90DE344A5C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BB73090-4157-6C52-BD05-44D119EA4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>
                <a:solidFill>
                  <a:schemeClr val="accent2"/>
                </a:solidFill>
                <a:latin typeface="Algerian" pitchFamily="82" charset="0"/>
              </a:rPr>
              <a:t>Mensaje</a:t>
            </a:r>
            <a:r>
              <a:rPr lang="en-US" b="1">
                <a:solidFill>
                  <a:schemeClr val="accent2"/>
                </a:solidFill>
              </a:rPr>
              <a:t> </a:t>
            </a:r>
            <a:r>
              <a:rPr lang="en-US" b="1">
                <a:solidFill>
                  <a:schemeClr val="accent2"/>
                </a:solidFill>
                <a:latin typeface="Algerian" pitchFamily="82" charset="0"/>
              </a:rPr>
              <a:t>claro y</a:t>
            </a:r>
            <a:r>
              <a:rPr lang="en-US" b="1">
                <a:solidFill>
                  <a:schemeClr val="accent2"/>
                </a:solidFill>
              </a:rPr>
              <a:t> </a:t>
            </a:r>
            <a:r>
              <a:rPr lang="en-US" b="1">
                <a:solidFill>
                  <a:schemeClr val="accent2"/>
                </a:solidFill>
                <a:latin typeface="Algerian" pitchFamily="82" charset="0"/>
              </a:rPr>
              <a:t>entendible</a:t>
            </a:r>
            <a:endParaRPr lang="es-US" b="1">
              <a:solidFill>
                <a:schemeClr val="accent2"/>
              </a:solidFill>
              <a:latin typeface="Algerian" pitchFamily="82" charset="0"/>
            </a:endParaRPr>
          </a:p>
        </p:txBody>
      </p:sp>
      <p:pic>
        <p:nvPicPr>
          <p:cNvPr id="10" name="Imagen 10">
            <a:extLst>
              <a:ext uri="{FF2B5EF4-FFF2-40B4-BE49-F238E27FC236}">
                <a16:creationId xmlns:a16="http://schemas.microsoft.com/office/drawing/2014/main" id="{7FD52725-A066-EA47-AEC5-14D59F99740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659" y="1825625"/>
            <a:ext cx="4351337" cy="4351337"/>
          </a:xfr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2B1B574-FE2D-3486-2E8F-C5D63E58BA5F}"/>
              </a:ext>
            </a:extLst>
          </p:cNvPr>
          <p:cNvSpPr txBox="1"/>
          <p:nvPr/>
        </p:nvSpPr>
        <p:spPr>
          <a:xfrm>
            <a:off x="4998395" y="1690688"/>
            <a:ext cx="4785222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US" sz="2400" b="1" dirty="0"/>
              <a:t>Para escribir bien, se necesita ser un </a:t>
            </a:r>
          </a:p>
          <a:p>
            <a:pPr algn="l"/>
            <a:r>
              <a:rPr lang="es-US" sz="2400" b="1" dirty="0"/>
              <a:t>apasionado de la lectura.</a:t>
            </a:r>
          </a:p>
          <a:p>
            <a:pPr algn="l"/>
            <a:endParaRPr lang="es-US" sz="1400" b="1" dirty="0"/>
          </a:p>
          <a:p>
            <a:pPr algn="just"/>
            <a:r>
              <a:rPr lang="es-US" sz="2400" b="1" dirty="0"/>
              <a:t>Hay dos razones importantes para afirmarlo:</a:t>
            </a:r>
            <a:endParaRPr lang="en-US" sz="2400" b="1" dirty="0"/>
          </a:p>
          <a:p>
            <a:pPr algn="l"/>
            <a:endParaRPr lang="es-US" sz="2400" b="1" dirty="0"/>
          </a:p>
          <a:p>
            <a:pPr algn="l"/>
            <a:r>
              <a:rPr lang="en-US" sz="2400" b="1" dirty="0"/>
              <a:t>1. </a:t>
            </a:r>
            <a:r>
              <a:rPr lang="es-US" sz="2400" b="1" dirty="0"/>
              <a:t>Te ayuda a mejorar la </a:t>
            </a:r>
            <a:r>
              <a:rPr lang="en-US" sz="2400" b="1" dirty="0" err="1"/>
              <a:t>ortografía</a:t>
            </a:r>
            <a:r>
              <a:rPr lang="en-US" sz="2400" b="1" dirty="0"/>
              <a:t>.</a:t>
            </a:r>
          </a:p>
          <a:p>
            <a:pPr marL="457200" indent="-457200" algn="l">
              <a:buAutoNum type="arabicPeriod"/>
            </a:pPr>
            <a:endParaRPr lang="es-US" sz="2400" b="1" dirty="0"/>
          </a:p>
          <a:p>
            <a:pPr algn="just"/>
            <a:r>
              <a:rPr lang="es-US" sz="2400" b="1" dirty="0"/>
              <a:t>2. Expande tu mente hacia los diferentes estilos de redacción. Además, te permite crear el tuyo progresivamente.</a:t>
            </a:r>
          </a:p>
        </p:txBody>
      </p:sp>
    </p:spTree>
    <p:extLst>
      <p:ext uri="{BB962C8B-B14F-4D97-AF65-F5344CB8AC3E}">
        <p14:creationId xmlns:p14="http://schemas.microsoft.com/office/powerpoint/2010/main" val="22745228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3">
            <a:extLst>
              <a:ext uri="{FF2B5EF4-FFF2-40B4-BE49-F238E27FC236}">
                <a16:creationId xmlns:a16="http://schemas.microsoft.com/office/drawing/2014/main" id="{E0B3ECC6-0BF1-0B57-EC1A-C9446B0B8E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18E2A15-03F8-7F9B-2A3D-35FEEA83B4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200" y="1825625"/>
            <a:ext cx="52578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en-US" b="1" dirty="0"/>
              <a:t>Tiene </a:t>
            </a:r>
            <a:r>
              <a:rPr lang="en-US" b="1" dirty="0" err="1"/>
              <a:t>como</a:t>
            </a:r>
            <a:r>
              <a:rPr lang="en-US" b="1" dirty="0"/>
              <a:t> meta </a:t>
            </a:r>
            <a:r>
              <a:rPr lang="en-US" b="1" dirty="0" err="1"/>
              <a:t>insertar</a:t>
            </a:r>
            <a:r>
              <a:rPr lang="en-US" b="1" dirty="0"/>
              <a:t> </a:t>
            </a:r>
            <a:r>
              <a:rPr lang="en-US" b="1" dirty="0" err="1"/>
              <a:t>en</a:t>
            </a:r>
            <a:r>
              <a:rPr lang="en-US" b="1" dirty="0"/>
              <a:t> la </a:t>
            </a:r>
            <a:r>
              <a:rPr lang="en-US" b="1" dirty="0" err="1"/>
              <a:t>mente</a:t>
            </a:r>
            <a:r>
              <a:rPr lang="en-US" b="1" dirty="0"/>
              <a:t> de las personas </a:t>
            </a:r>
            <a:r>
              <a:rPr lang="en-US" b="1" dirty="0" err="1"/>
              <a:t>una</a:t>
            </a:r>
            <a:r>
              <a:rPr lang="en-US" b="1" dirty="0"/>
              <a:t> </a:t>
            </a:r>
            <a:r>
              <a:rPr lang="en-US" b="1" dirty="0" err="1"/>
              <a:t>ideología</a:t>
            </a:r>
            <a:r>
              <a:rPr lang="en-US" b="1" dirty="0"/>
              <a:t> o </a:t>
            </a:r>
            <a:r>
              <a:rPr lang="en-US" b="1" dirty="0" err="1"/>
              <a:t>creencia</a:t>
            </a:r>
            <a:r>
              <a:rPr lang="en-US" b="1" dirty="0"/>
              <a:t>, bien sea </a:t>
            </a:r>
            <a:r>
              <a:rPr lang="en-US" b="1" dirty="0" err="1"/>
              <a:t>política</a:t>
            </a:r>
            <a:r>
              <a:rPr lang="en-US" b="1" dirty="0"/>
              <a:t>, </a:t>
            </a:r>
            <a:r>
              <a:rPr lang="en-US" b="1" dirty="0" err="1"/>
              <a:t>filosófica</a:t>
            </a:r>
            <a:r>
              <a:rPr lang="en-US" b="1" dirty="0"/>
              <a:t> o religiosa.</a:t>
            </a:r>
          </a:p>
          <a:p>
            <a:pPr marL="0" indent="0">
              <a:buNone/>
            </a:pPr>
            <a:endParaRPr lang="en-US" b="1" dirty="0"/>
          </a:p>
          <a:p>
            <a:pPr marL="0" indent="0" algn="just">
              <a:buNone/>
            </a:pPr>
            <a:r>
              <a:rPr lang="en-US" b="1" dirty="0" err="1"/>
              <a:t>Esto</a:t>
            </a:r>
            <a:r>
              <a:rPr lang="en-US" b="1" dirty="0"/>
              <a:t> lo </a:t>
            </a:r>
            <a:r>
              <a:rPr lang="en-US" b="1" dirty="0" err="1"/>
              <a:t>hace</a:t>
            </a:r>
            <a:r>
              <a:rPr lang="en-US" b="1" dirty="0"/>
              <a:t> al </a:t>
            </a:r>
            <a:r>
              <a:rPr lang="en-US" b="1" dirty="0" err="1"/>
              <a:t>ofrecer</a:t>
            </a:r>
            <a:r>
              <a:rPr lang="en-US" b="1" dirty="0"/>
              <a:t> </a:t>
            </a:r>
            <a:r>
              <a:rPr lang="en-US" b="1" dirty="0" err="1"/>
              <a:t>información</a:t>
            </a:r>
            <a:r>
              <a:rPr lang="en-US" b="1" dirty="0"/>
              <a:t> </a:t>
            </a:r>
            <a:r>
              <a:rPr lang="en-US" b="1" dirty="0" err="1"/>
              <a:t>relevante</a:t>
            </a:r>
            <a:r>
              <a:rPr lang="en-US" b="1" dirty="0"/>
              <a:t> e </a:t>
            </a:r>
            <a:r>
              <a:rPr lang="en-US" b="1" dirty="0" err="1"/>
              <a:t>invitar</a:t>
            </a:r>
            <a:r>
              <a:rPr lang="en-US" b="1" dirty="0"/>
              <a:t> al lector (u </a:t>
            </a:r>
            <a:r>
              <a:rPr lang="en-US" b="1" dirty="0" err="1"/>
              <a:t>oyente</a:t>
            </a:r>
            <a:r>
              <a:rPr lang="en-US" b="1" dirty="0"/>
              <a:t>) a </a:t>
            </a:r>
            <a:r>
              <a:rPr lang="en-US" b="1" dirty="0" err="1"/>
              <a:t>hacer</a:t>
            </a:r>
            <a:r>
              <a:rPr lang="en-US" b="1" dirty="0"/>
              <a:t> </a:t>
            </a:r>
            <a:r>
              <a:rPr lang="en-US" b="1" dirty="0" err="1"/>
              <a:t>cambios</a:t>
            </a:r>
            <a:r>
              <a:rPr lang="en-US" b="1" dirty="0"/>
              <a:t> </a:t>
            </a:r>
            <a:r>
              <a:rPr lang="en-US" b="1" dirty="0" err="1"/>
              <a:t>en</a:t>
            </a:r>
            <a:r>
              <a:rPr lang="en-US" b="1" dirty="0"/>
              <a:t> </a:t>
            </a:r>
            <a:r>
              <a:rPr lang="en-US" b="1" dirty="0" err="1"/>
              <a:t>su</a:t>
            </a:r>
            <a:r>
              <a:rPr lang="en-US" b="1" dirty="0"/>
              <a:t> </a:t>
            </a:r>
            <a:r>
              <a:rPr lang="en-US" b="1" dirty="0" err="1"/>
              <a:t>vida</a:t>
            </a:r>
            <a:r>
              <a:rPr lang="en-US" b="1" dirty="0"/>
              <a:t>, con base </a:t>
            </a:r>
            <a:r>
              <a:rPr lang="en-US" b="1" dirty="0" err="1"/>
              <a:t>en</a:t>
            </a:r>
            <a:r>
              <a:rPr lang="en-US" b="1" dirty="0"/>
              <a:t> </a:t>
            </a:r>
            <a:r>
              <a:rPr lang="en-US" b="1" dirty="0" err="1"/>
              <a:t>esa</a:t>
            </a:r>
            <a:r>
              <a:rPr lang="en-US" b="1" dirty="0"/>
              <a:t> </a:t>
            </a:r>
            <a:r>
              <a:rPr lang="en-US" b="1" dirty="0" err="1"/>
              <a:t>información</a:t>
            </a:r>
            <a:r>
              <a:rPr lang="en-US" b="1" dirty="0"/>
              <a:t>.</a:t>
            </a:r>
            <a:endParaRPr lang="es-US" b="1" dirty="0"/>
          </a:p>
        </p:txBody>
      </p:sp>
      <p:pic>
        <p:nvPicPr>
          <p:cNvPr id="7" name="Imagen 7">
            <a:extLst>
              <a:ext uri="{FF2B5EF4-FFF2-40B4-BE49-F238E27FC236}">
                <a16:creationId xmlns:a16="http://schemas.microsoft.com/office/drawing/2014/main" id="{FA49375D-89D4-743E-8AFB-E4E1129ED76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0815" y="1690688"/>
            <a:ext cx="4074716" cy="3738562"/>
          </a:xfr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A41BA235-0577-09AC-006E-79497AA827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>
                <a:solidFill>
                  <a:schemeClr val="accent2"/>
                </a:solidFill>
                <a:latin typeface="Algerian" pitchFamily="82" charset="0"/>
              </a:rPr>
              <a:t> propaganda</a:t>
            </a:r>
            <a:endParaRPr lang="es-US" b="1">
              <a:solidFill>
                <a:schemeClr val="accent2"/>
              </a:solidFill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76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2">
            <a:extLst>
              <a:ext uri="{FF2B5EF4-FFF2-40B4-BE49-F238E27FC236}">
                <a16:creationId xmlns:a16="http://schemas.microsoft.com/office/drawing/2014/main" id="{98B75BA8-A005-B1BA-926D-BDACD4621E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5" name="Imagen 5">
            <a:extLst>
              <a:ext uri="{FF2B5EF4-FFF2-40B4-BE49-F238E27FC236}">
                <a16:creationId xmlns:a16="http://schemas.microsoft.com/office/drawing/2014/main" id="{36C4E135-CF19-63B7-2BFB-6F6384A7B44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240" y="1825625"/>
            <a:ext cx="3480220" cy="4351338"/>
          </a:xfrm>
        </p:spPr>
      </p:pic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ADD94E2-2C6E-25A2-51FE-62D940624D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09784" y="1736327"/>
            <a:ext cx="51816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es-US" b="1" dirty="0"/>
              <a:t>Dios, el gran Creador, hizo nuestro planeta pleno de hermosura y belleza (Génesis 1).</a:t>
            </a:r>
            <a:endParaRPr lang="en-US" b="1" dirty="0"/>
          </a:p>
          <a:p>
            <a:pPr marL="0" indent="0" algn="just">
              <a:buNone/>
            </a:pPr>
            <a:r>
              <a:rPr lang="es-US" b="1" dirty="0"/>
              <a:t>Aunque el pecado trastornó la creación, el Señor la hará de nuevo. Y en la tierra nueva, se guardará el sábado por la eternidad (Isaías 66:22-23).</a:t>
            </a:r>
            <a:endParaRPr lang="en-US" b="1" dirty="0"/>
          </a:p>
          <a:p>
            <a:pPr marL="0" indent="0">
              <a:buNone/>
            </a:pPr>
            <a:r>
              <a:rPr lang="es-US" b="1" dirty="0"/>
              <a:t>Vive esa experiencia hoy.</a:t>
            </a:r>
            <a:endParaRPr lang="en-US" b="1" dirty="0"/>
          </a:p>
          <a:p>
            <a:pPr marL="0" indent="0">
              <a:buNone/>
            </a:pPr>
            <a:r>
              <a:rPr lang="es-US" b="1" dirty="0"/>
              <a:t>¡Feliz sábado! 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866CFE5C-B532-7014-9852-055376956A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>
                <a:solidFill>
                  <a:schemeClr val="accent2"/>
                </a:solidFill>
                <a:latin typeface="Algerian" pitchFamily="82" charset="0"/>
              </a:rPr>
              <a:t> propaganda</a:t>
            </a:r>
            <a:endParaRPr lang="es-US" b="1">
              <a:solidFill>
                <a:schemeClr val="accent2"/>
              </a:solidFill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6931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3">
            <a:extLst>
              <a:ext uri="{FF2B5EF4-FFF2-40B4-BE49-F238E27FC236}">
                <a16:creationId xmlns:a16="http://schemas.microsoft.com/office/drawing/2014/main" id="{CA85BFC8-3E1B-443D-82A0-FEF8A98112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DE894D8-755D-19A5-8708-3A98D782DF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9727" y="1825625"/>
            <a:ext cx="5665839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es-US" b="1" dirty="0"/>
              <a:t>Los diferentes materiales donados por el pueblo sirvieron para construir el santuario terrenal.</a:t>
            </a:r>
            <a:endParaRPr lang="en-US" b="1" dirty="0"/>
          </a:p>
          <a:p>
            <a:pPr marL="0" indent="0" algn="just">
              <a:buNone/>
            </a:pPr>
            <a:r>
              <a:rPr lang="es-US" b="1" dirty="0"/>
              <a:t>Los recursos materiales también son importantes para la iglesia de hoy. Límpialos y cuídalos para que el templo donde adoras a Dios sea el más hermoso. </a:t>
            </a:r>
            <a:endParaRPr lang="en-US" b="1" dirty="0"/>
          </a:p>
          <a:p>
            <a:pPr marL="0" indent="0" algn="just">
              <a:buNone/>
            </a:pPr>
            <a:r>
              <a:rPr lang="es-US" b="1" dirty="0"/>
              <a:t>Estúdialo en Éxodo 38.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20EAA375-429E-C2BD-2DBB-44D89F646F1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>
                <a:solidFill>
                  <a:schemeClr val="accent2"/>
                </a:solidFill>
                <a:latin typeface="Algerian" pitchFamily="82" charset="0"/>
              </a:rPr>
              <a:t> propaganda</a:t>
            </a:r>
            <a:endParaRPr lang="es-US" b="1">
              <a:solidFill>
                <a:schemeClr val="accent2"/>
              </a:solidFill>
              <a:latin typeface="Algerian" pitchFamily="82" charset="0"/>
            </a:endParaRPr>
          </a:p>
        </p:txBody>
      </p:sp>
      <p:pic>
        <p:nvPicPr>
          <p:cNvPr id="10" name="Imagen 10">
            <a:extLst>
              <a:ext uri="{FF2B5EF4-FFF2-40B4-BE49-F238E27FC236}">
                <a16:creationId xmlns:a16="http://schemas.microsoft.com/office/drawing/2014/main" id="{5CB846ED-AC9E-9E50-1174-525E1FEC64A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6436" y="1825625"/>
            <a:ext cx="3480220" cy="4351338"/>
          </a:xfrm>
        </p:spPr>
      </p:pic>
    </p:spTree>
    <p:extLst>
      <p:ext uri="{BB962C8B-B14F-4D97-AF65-F5344CB8AC3E}">
        <p14:creationId xmlns:p14="http://schemas.microsoft.com/office/powerpoint/2010/main" val="3368546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2">
            <a:extLst>
              <a:ext uri="{FF2B5EF4-FFF2-40B4-BE49-F238E27FC236}">
                <a16:creationId xmlns:a16="http://schemas.microsoft.com/office/drawing/2014/main" id="{0E0A2323-AA9F-ABC2-8997-4CCFAFB8FF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9" name="Imagen 9">
            <a:extLst>
              <a:ext uri="{FF2B5EF4-FFF2-40B4-BE49-F238E27FC236}">
                <a16:creationId xmlns:a16="http://schemas.microsoft.com/office/drawing/2014/main" id="{6F5913D2-732C-AD6D-8889-5A9C8FC6CD4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3587" y="2022802"/>
            <a:ext cx="4351338" cy="3956981"/>
          </a:xfr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74CBEEE7-8095-CF5E-8B90-932FF8EBE09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>
                <a:solidFill>
                  <a:schemeClr val="accent2"/>
                </a:solidFill>
                <a:latin typeface="Algerian" pitchFamily="82" charset="0"/>
              </a:rPr>
              <a:t>Mensaje</a:t>
            </a:r>
            <a:r>
              <a:rPr lang="en-US" b="1">
                <a:solidFill>
                  <a:schemeClr val="accent2"/>
                </a:solidFill>
              </a:rPr>
              <a:t> </a:t>
            </a:r>
            <a:r>
              <a:rPr lang="en-US" b="1">
                <a:solidFill>
                  <a:schemeClr val="accent2"/>
                </a:solidFill>
                <a:latin typeface="Algerian" pitchFamily="82" charset="0"/>
              </a:rPr>
              <a:t>claro y</a:t>
            </a:r>
            <a:r>
              <a:rPr lang="en-US" b="1">
                <a:solidFill>
                  <a:schemeClr val="accent2"/>
                </a:solidFill>
              </a:rPr>
              <a:t> </a:t>
            </a:r>
            <a:r>
              <a:rPr lang="en-US" b="1">
                <a:solidFill>
                  <a:schemeClr val="accent2"/>
                </a:solidFill>
                <a:latin typeface="Algerian" pitchFamily="82" charset="0"/>
              </a:rPr>
              <a:t>entendible</a:t>
            </a:r>
            <a:endParaRPr lang="es-US" b="1">
              <a:solidFill>
                <a:schemeClr val="accent2"/>
              </a:solidFill>
              <a:latin typeface="Algerian" pitchFamily="82" charset="0"/>
            </a:endParaRP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FC89F00-3050-94D7-C003-312D53A8E8A9}"/>
              </a:ext>
            </a:extLst>
          </p:cNvPr>
          <p:cNvSpPr txBox="1">
            <a:spLocks noGrp="1"/>
          </p:cNvSpPr>
          <p:nvPr>
            <p:ph sz="half" idx="1"/>
          </p:nvPr>
        </p:nvSpPr>
        <p:spPr>
          <a:xfrm>
            <a:off x="152400" y="2022803"/>
            <a:ext cx="5181600" cy="3956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just">
              <a:buNone/>
            </a:pPr>
            <a:r>
              <a:rPr lang="es-US" sz="2400" b="1" dirty="0"/>
              <a:t>Así que, </a:t>
            </a:r>
            <a:r>
              <a:rPr lang="es-US" sz="2400" b="1" i="1" dirty="0"/>
              <a:t>para escribir bien, hay que leer.</a:t>
            </a:r>
            <a:r>
              <a:rPr lang="es-US" sz="2400" b="1" dirty="0"/>
              <a:t> Y cuando hablamos de leer, nos referimos a leer todo tipo de lectura. </a:t>
            </a:r>
          </a:p>
          <a:p>
            <a:pPr marL="0" indent="0" algn="just">
              <a:buNone/>
            </a:pPr>
            <a:endParaRPr lang="es-US" sz="1200" b="1" dirty="0"/>
          </a:p>
          <a:p>
            <a:pPr marL="0" indent="0" algn="just">
              <a:buNone/>
            </a:pPr>
            <a:r>
              <a:rPr lang="es-US" sz="2400" b="1" dirty="0"/>
              <a:t>Por supuesto, </a:t>
            </a:r>
            <a:r>
              <a:rPr lang="es-US" sz="2400" b="1" i="1" dirty="0"/>
              <a:t>como cristianos </a:t>
            </a:r>
            <a:r>
              <a:rPr lang="es-US" sz="2400" b="1" u="sng" dirty="0"/>
              <a:t>nuestra principal lectura debe ser la santa palabra de</a:t>
            </a:r>
            <a:r>
              <a:rPr lang="en-US" sz="2400" b="1" u="sng" dirty="0"/>
              <a:t> </a:t>
            </a:r>
            <a:r>
              <a:rPr lang="es-US" sz="2400" b="1" u="sng" dirty="0"/>
              <a:t>Dios</a:t>
            </a:r>
            <a:r>
              <a:rPr lang="es-US" sz="2400" b="1" dirty="0"/>
              <a:t>.</a:t>
            </a:r>
          </a:p>
          <a:p>
            <a:pPr marL="0" indent="0" algn="just">
              <a:buNone/>
            </a:pPr>
            <a:endParaRPr lang="en-US" sz="1400" b="1" dirty="0"/>
          </a:p>
          <a:p>
            <a:pPr marL="0" indent="0" algn="just">
              <a:buNone/>
            </a:pPr>
            <a:r>
              <a:rPr lang="en-US" sz="2400" b="1" dirty="0" err="1"/>
              <a:t>Además</a:t>
            </a:r>
            <a:r>
              <a:rPr lang="en-US" sz="2400" b="1" dirty="0"/>
              <a:t> de </a:t>
            </a:r>
            <a:r>
              <a:rPr lang="en-US" sz="2400" b="1" dirty="0" err="1"/>
              <a:t>esto</a:t>
            </a:r>
            <a:r>
              <a:rPr lang="en-US" sz="2400" b="1" dirty="0"/>
              <a:t>, es </a:t>
            </a:r>
            <a:r>
              <a:rPr lang="en-US" sz="2400" b="1" dirty="0" err="1"/>
              <a:t>importante</a:t>
            </a:r>
            <a:r>
              <a:rPr lang="en-US" sz="2400" b="1" dirty="0"/>
              <a:t> </a:t>
            </a:r>
            <a:r>
              <a:rPr lang="en-US" sz="2400" b="1" dirty="0" err="1"/>
              <a:t>tener</a:t>
            </a:r>
            <a:r>
              <a:rPr lang="en-US" sz="2400" b="1" dirty="0"/>
              <a:t>, </a:t>
            </a:r>
            <a:r>
              <a:rPr lang="en-US" sz="2400" b="1" dirty="0" err="1"/>
              <a:t>en</a:t>
            </a:r>
            <a:r>
              <a:rPr lang="en-US" sz="2400" b="1" dirty="0"/>
              <a:t> la </a:t>
            </a:r>
            <a:r>
              <a:rPr lang="en-US" sz="2400" b="1" dirty="0" err="1"/>
              <a:t>medida</a:t>
            </a:r>
            <a:r>
              <a:rPr lang="en-US" sz="2400" b="1" dirty="0"/>
              <a:t> de lo </a:t>
            </a:r>
            <a:r>
              <a:rPr lang="en-US" sz="2400" b="1" dirty="0" err="1"/>
              <a:t>posible</a:t>
            </a:r>
            <a:r>
              <a:rPr lang="en-US" sz="2400" b="1" dirty="0"/>
              <a:t>, las </a:t>
            </a:r>
            <a:r>
              <a:rPr lang="en-US" sz="2400" b="1" dirty="0" err="1"/>
              <a:t>herramientas</a:t>
            </a:r>
            <a:r>
              <a:rPr lang="en-US" sz="2400" b="1" dirty="0"/>
              <a:t> </a:t>
            </a:r>
            <a:r>
              <a:rPr lang="en-US" sz="2400" b="1" dirty="0" err="1"/>
              <a:t>adecuadas</a:t>
            </a:r>
            <a:r>
              <a:rPr lang="en-US" sz="2400" b="1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772948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2">
            <a:extLst>
              <a:ext uri="{FF2B5EF4-FFF2-40B4-BE49-F238E27FC236}">
                <a16:creationId xmlns:a16="http://schemas.microsoft.com/office/drawing/2014/main" id="{4F56AC1B-1AA5-4330-F6B2-977FD03755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4" name="Imagen 4">
            <a:extLst>
              <a:ext uri="{FF2B5EF4-FFF2-40B4-BE49-F238E27FC236}">
                <a16:creationId xmlns:a16="http://schemas.microsoft.com/office/drawing/2014/main" id="{70B60BE9-5420-838F-4629-963834A1926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50" y="1840373"/>
            <a:ext cx="4351338" cy="4351338"/>
          </a:xfrm>
        </p:spPr>
      </p:pic>
      <p:sp>
        <p:nvSpPr>
          <p:cNvPr id="10" name="Marcador de contenido 3">
            <a:extLst>
              <a:ext uri="{FF2B5EF4-FFF2-40B4-BE49-F238E27FC236}">
                <a16:creationId xmlns:a16="http://schemas.microsoft.com/office/drawing/2014/main" id="{5C258CDA-FE60-7326-E5F1-5F6FB7166B36}"/>
              </a:ext>
            </a:extLst>
          </p:cNvPr>
          <p:cNvSpPr txBox="1">
            <a:spLocks noGrp="1"/>
          </p:cNvSpPr>
          <p:nvPr>
            <p:ph sz="half" idx="2"/>
          </p:nvPr>
        </p:nvSpPr>
        <p:spPr>
          <a:xfrm>
            <a:off x="5050238" y="1840373"/>
            <a:ext cx="4597202" cy="3853363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AutoNum type="alphaUcParenR"/>
            </a:pPr>
            <a:r>
              <a:rPr lang="en-US" sz="2400" b="1" dirty="0"/>
              <a:t>Un </a:t>
            </a:r>
            <a:r>
              <a:rPr lang="en-US" sz="2400" b="1" dirty="0" err="1"/>
              <a:t>cuaderno</a:t>
            </a:r>
            <a:r>
              <a:rPr lang="en-US" sz="2400" b="1" dirty="0"/>
              <a:t> de </a:t>
            </a:r>
            <a:r>
              <a:rPr lang="en-US" sz="2400" b="1" dirty="0" err="1"/>
              <a:t>notas</a:t>
            </a:r>
            <a:r>
              <a:rPr lang="en-US" sz="2400" b="1" dirty="0"/>
              <a:t>.</a:t>
            </a:r>
          </a:p>
          <a:p>
            <a:pPr marL="0" indent="0">
              <a:buNone/>
            </a:pPr>
            <a:endParaRPr lang="en-US" sz="2400" b="1" dirty="0"/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n-US" sz="2400" b="1" dirty="0"/>
              <a:t>B) Un </a:t>
            </a:r>
            <a:r>
              <a:rPr lang="en-US" sz="2400" b="1" dirty="0" err="1"/>
              <a:t>diccionario</a:t>
            </a:r>
            <a:r>
              <a:rPr lang="en-US" sz="2400" b="1" dirty="0"/>
              <a:t> </a:t>
            </a:r>
            <a:r>
              <a:rPr lang="en-US" sz="2400" b="1" dirty="0" err="1"/>
              <a:t>convencional</a:t>
            </a:r>
            <a:r>
              <a:rPr lang="en-US" sz="2400" b="1" dirty="0"/>
              <a:t>, de </a:t>
            </a:r>
            <a:r>
              <a:rPr lang="en-US" sz="2400" b="1" dirty="0" err="1"/>
              <a:t>sinónimos</a:t>
            </a:r>
            <a:r>
              <a:rPr lang="en-US" sz="2400" b="1" dirty="0"/>
              <a:t> y </a:t>
            </a:r>
            <a:r>
              <a:rPr lang="en-US" sz="2400" b="1" dirty="0" err="1"/>
              <a:t>antónimos</a:t>
            </a:r>
            <a:r>
              <a:rPr lang="en-US" sz="2400" b="1" dirty="0"/>
              <a:t>, de </a:t>
            </a:r>
            <a:r>
              <a:rPr lang="en-US" sz="2400" b="1" dirty="0" err="1"/>
              <a:t>lenguaje</a:t>
            </a:r>
            <a:r>
              <a:rPr lang="en-US" sz="2400" b="1" dirty="0"/>
              <a:t> </a:t>
            </a:r>
            <a:r>
              <a:rPr lang="en-US" sz="2400" b="1" dirty="0" err="1"/>
              <a:t>técnico</a:t>
            </a:r>
            <a:r>
              <a:rPr lang="en-US" sz="2400" b="1" dirty="0"/>
              <a:t>, entre </a:t>
            </a:r>
            <a:r>
              <a:rPr lang="en-US" sz="2400" b="1" dirty="0" err="1"/>
              <a:t>otros</a:t>
            </a:r>
            <a:r>
              <a:rPr lang="en-US" sz="2400" b="1" dirty="0"/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400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b="1" dirty="0"/>
              <a:t>C) </a:t>
            </a:r>
            <a:r>
              <a:rPr lang="en-US" sz="2400" b="1" dirty="0" err="1"/>
              <a:t>Diccionario</a:t>
            </a:r>
            <a:r>
              <a:rPr lang="en-US" sz="2400" b="1" dirty="0"/>
              <a:t> </a:t>
            </a:r>
            <a:r>
              <a:rPr lang="en-US" sz="2400" b="1" dirty="0" err="1"/>
              <a:t>bíblico</a:t>
            </a:r>
            <a:r>
              <a:rPr lang="en-US" sz="2400" b="1" dirty="0"/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400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b="1" dirty="0"/>
              <a:t>D) </a:t>
            </a:r>
            <a:r>
              <a:rPr lang="en-US" sz="2400" b="1" dirty="0" err="1"/>
              <a:t>Concordancia</a:t>
            </a:r>
            <a:r>
              <a:rPr lang="en-US" sz="2400" b="1" dirty="0"/>
              <a:t>.</a:t>
            </a:r>
          </a:p>
        </p:txBody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id="{773BC8EE-F536-3F5F-54C3-2B788363D3C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>
                <a:solidFill>
                  <a:schemeClr val="accent2"/>
                </a:solidFill>
                <a:latin typeface="Algerian" pitchFamily="82" charset="0"/>
              </a:rPr>
              <a:t>Mensaje</a:t>
            </a:r>
            <a:r>
              <a:rPr lang="en-US" b="1">
                <a:solidFill>
                  <a:schemeClr val="accent2"/>
                </a:solidFill>
              </a:rPr>
              <a:t> </a:t>
            </a:r>
            <a:r>
              <a:rPr lang="en-US" b="1">
                <a:solidFill>
                  <a:schemeClr val="accent2"/>
                </a:solidFill>
                <a:latin typeface="Algerian" pitchFamily="82" charset="0"/>
              </a:rPr>
              <a:t>claro y</a:t>
            </a:r>
            <a:r>
              <a:rPr lang="en-US" b="1">
                <a:solidFill>
                  <a:schemeClr val="accent2"/>
                </a:solidFill>
              </a:rPr>
              <a:t> </a:t>
            </a:r>
            <a:r>
              <a:rPr lang="en-US" b="1">
                <a:solidFill>
                  <a:schemeClr val="accent2"/>
                </a:solidFill>
                <a:latin typeface="Algerian" pitchFamily="82" charset="0"/>
              </a:rPr>
              <a:t>entendible</a:t>
            </a:r>
            <a:endParaRPr lang="es-US" b="1">
              <a:solidFill>
                <a:schemeClr val="accent2"/>
              </a:solidFill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98749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3">
            <a:extLst>
              <a:ext uri="{FF2B5EF4-FFF2-40B4-BE49-F238E27FC236}">
                <a16:creationId xmlns:a16="http://schemas.microsoft.com/office/drawing/2014/main" id="{1B39D81B-42BD-D381-545B-61385BCF2A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D0CFC8-F3BB-5CB1-1D36-245D2F1D00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2418" y="1825625"/>
            <a:ext cx="545936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US" b="1" dirty="0"/>
              <a:t>Lo sencillo funciona</a:t>
            </a:r>
          </a:p>
          <a:p>
            <a:pPr marL="0" indent="0" algn="just">
              <a:buNone/>
            </a:pPr>
            <a:r>
              <a:rPr lang="es-US" dirty="0"/>
              <a:t>Sea que escribas un devocional, una noticia, una propaganda, una publicidad o una promoción, intenta siempre omitir palabras muy técnicas o armar oraciones demasiado trabajadas.</a:t>
            </a:r>
          </a:p>
          <a:p>
            <a:pPr marL="0" indent="0" algn="just">
              <a:buNone/>
            </a:pPr>
            <a:r>
              <a:rPr lang="es-US" dirty="0"/>
              <a:t> </a:t>
            </a:r>
            <a:endParaRPr lang="en-US" dirty="0"/>
          </a:p>
          <a:p>
            <a:pPr marL="0" indent="0" algn="just">
              <a:buNone/>
            </a:pPr>
            <a:r>
              <a:rPr lang="es-US" dirty="0"/>
              <a:t>Escribe lo más sencillo posible. </a:t>
            </a:r>
            <a:r>
              <a:rPr lang="es-US" b="1" i="1" dirty="0"/>
              <a:t>¡La sencillez es la clave del éxito!</a:t>
            </a:r>
          </a:p>
        </p:txBody>
      </p:sp>
      <p:pic>
        <p:nvPicPr>
          <p:cNvPr id="8" name="Imagen 8">
            <a:extLst>
              <a:ext uri="{FF2B5EF4-FFF2-40B4-BE49-F238E27FC236}">
                <a16:creationId xmlns:a16="http://schemas.microsoft.com/office/drawing/2014/main" id="{CD23128E-77EF-C24F-DAF5-C349C2C4F51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1825625"/>
            <a:ext cx="4017117" cy="3728641"/>
          </a:xfr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3495528C-E801-2BCF-CC63-255FF984D01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>
                <a:solidFill>
                  <a:schemeClr val="accent2"/>
                </a:solidFill>
                <a:latin typeface="Algerian" pitchFamily="82" charset="0"/>
              </a:rPr>
              <a:t>Mensaje</a:t>
            </a:r>
            <a:r>
              <a:rPr lang="en-US" b="1">
                <a:solidFill>
                  <a:schemeClr val="accent2"/>
                </a:solidFill>
              </a:rPr>
              <a:t> </a:t>
            </a:r>
            <a:r>
              <a:rPr lang="en-US" b="1">
                <a:solidFill>
                  <a:schemeClr val="accent2"/>
                </a:solidFill>
                <a:latin typeface="Algerian" pitchFamily="82" charset="0"/>
              </a:rPr>
              <a:t>claro y</a:t>
            </a:r>
            <a:r>
              <a:rPr lang="en-US" b="1">
                <a:solidFill>
                  <a:schemeClr val="accent2"/>
                </a:solidFill>
              </a:rPr>
              <a:t> </a:t>
            </a:r>
            <a:r>
              <a:rPr lang="en-US" b="1">
                <a:solidFill>
                  <a:schemeClr val="accent2"/>
                </a:solidFill>
                <a:latin typeface="Algerian" pitchFamily="82" charset="0"/>
              </a:rPr>
              <a:t>entendible</a:t>
            </a:r>
            <a:endParaRPr lang="es-US" b="1">
              <a:solidFill>
                <a:schemeClr val="accent2"/>
              </a:solidFill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6485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2">
            <a:extLst>
              <a:ext uri="{FF2B5EF4-FFF2-40B4-BE49-F238E27FC236}">
                <a16:creationId xmlns:a16="http://schemas.microsoft.com/office/drawing/2014/main" id="{422FD8EE-2F81-6267-4CD3-59415F69D0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n 7">
            <a:extLst>
              <a:ext uri="{FF2B5EF4-FFF2-40B4-BE49-F238E27FC236}">
                <a16:creationId xmlns:a16="http://schemas.microsoft.com/office/drawing/2014/main" id="{40F0A27B-48DA-7CB9-F6AD-23E05973F8C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41" y="1869869"/>
            <a:ext cx="4351338" cy="4351338"/>
          </a:xfrm>
        </p:spPr>
      </p:pic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A21E1FA-D95C-B059-0933-CEF41C0F84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35923" y="1869869"/>
            <a:ext cx="5181600" cy="435133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s-US" b="1" dirty="0"/>
              <a:t>Las siguientes preguntas son muy importantes a la hora de redactar:</a:t>
            </a:r>
          </a:p>
          <a:p>
            <a:pPr marL="0" indent="0" algn="just">
              <a:buNone/>
            </a:pPr>
            <a:endParaRPr lang="es-US" sz="1400" b="1" dirty="0"/>
          </a:p>
          <a:p>
            <a:r>
              <a:rPr lang="es-US" b="1" dirty="0"/>
              <a:t>¿Cuál es mi propósito al escribir?</a:t>
            </a:r>
          </a:p>
          <a:p>
            <a:pPr algn="just"/>
            <a:r>
              <a:rPr lang="es-US" b="1" dirty="0"/>
              <a:t>¿Qué tipo de público deseo que lea mi escrito? </a:t>
            </a:r>
          </a:p>
          <a:p>
            <a:pPr algn="just"/>
            <a:r>
              <a:rPr lang="es-US" b="1" dirty="0"/>
              <a:t>¿Qué deseo comunicar a mis lectores?</a:t>
            </a:r>
          </a:p>
          <a:p>
            <a:r>
              <a:rPr lang="es-US" b="1" dirty="0"/>
              <a:t>¿Qué resultado espero obtener?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8CD524D9-AAC0-3E69-C0F4-C72BAACF4DF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>
                <a:solidFill>
                  <a:schemeClr val="accent2"/>
                </a:solidFill>
                <a:latin typeface="Algerian" pitchFamily="82" charset="0"/>
              </a:rPr>
              <a:t>preguntas claves</a:t>
            </a:r>
            <a:endParaRPr lang="es-US" b="1">
              <a:solidFill>
                <a:schemeClr val="accent2"/>
              </a:solidFill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0952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3">
            <a:extLst>
              <a:ext uri="{FF2B5EF4-FFF2-40B4-BE49-F238E27FC236}">
                <a16:creationId xmlns:a16="http://schemas.microsoft.com/office/drawing/2014/main" id="{D04F8758-EE47-A6B0-38D0-AB487D9420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n 8">
            <a:extLst>
              <a:ext uri="{FF2B5EF4-FFF2-40B4-BE49-F238E27FC236}">
                <a16:creationId xmlns:a16="http://schemas.microsoft.com/office/drawing/2014/main" id="{D337D2D6-508F-46D6-3C0D-CA15D08B91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376297" cy="6858000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CC8B636-7803-DF69-9F14-9119F83993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576" y="1210469"/>
            <a:ext cx="9520238" cy="443706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endParaRPr lang="es-US" sz="3200" b="1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es-US" sz="3200" b="1" dirty="0">
                <a:solidFill>
                  <a:srgbClr val="FF0000"/>
                </a:solidFill>
              </a:rPr>
              <a:t>La respuesta a cada una de estas preguntas puede variar dependiendo del tipo de contenido que estés escribiendo. A partir de esas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s-US" sz="3200" b="1" dirty="0">
                <a:solidFill>
                  <a:srgbClr val="FF0000"/>
                </a:solidFill>
              </a:rPr>
              <a:t>respuestas, armarás tu texto</a:t>
            </a:r>
            <a:r>
              <a:rPr lang="en-US" sz="3200" b="1" dirty="0">
                <a:solidFill>
                  <a:srgbClr val="FF0000"/>
                </a:solidFill>
              </a:rPr>
              <a:t>.</a:t>
            </a:r>
            <a:endParaRPr lang="es-US" sz="32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s-US" sz="32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s-US" sz="3200" b="1" dirty="0">
                <a:solidFill>
                  <a:srgbClr val="002060"/>
                </a:solidFill>
              </a:rPr>
              <a:t>Por ejemplo:</a:t>
            </a:r>
            <a:endParaRPr lang="en-US" sz="32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s-US" sz="3200" b="1" dirty="0">
                <a:solidFill>
                  <a:srgbClr val="002060"/>
                </a:solidFill>
              </a:rPr>
              <a:t>Supongamos que hemos hecho una cobertura periodística a un “</a:t>
            </a:r>
            <a:r>
              <a:rPr lang="en-US" sz="3200" b="1" dirty="0" err="1">
                <a:solidFill>
                  <a:srgbClr val="002060"/>
                </a:solidFill>
              </a:rPr>
              <a:t>Cerca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s-US" sz="3200" b="1" dirty="0">
                <a:solidFill>
                  <a:srgbClr val="002060"/>
                </a:solidFill>
              </a:rPr>
              <a:t>de ti”.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09DB8B3E-AB16-C3AB-BB37-96127C3DD2C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>
                <a:solidFill>
                  <a:schemeClr val="accent2"/>
                </a:solidFill>
                <a:latin typeface="Algerian" pitchFamily="82" charset="0"/>
              </a:rPr>
              <a:t>preguntas claves</a:t>
            </a:r>
            <a:endParaRPr lang="es-US" b="1">
              <a:solidFill>
                <a:schemeClr val="accent2"/>
              </a:solidFill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57975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3">
            <a:extLst>
              <a:ext uri="{FF2B5EF4-FFF2-40B4-BE49-F238E27FC236}">
                <a16:creationId xmlns:a16="http://schemas.microsoft.com/office/drawing/2014/main" id="{08344017-74B1-AA7A-1010-7F074735F7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12322970" cy="6893718"/>
          </a:xfrm>
          <a:prstGeom prst="rect">
            <a:avLst/>
          </a:prstGeom>
        </p:spPr>
      </p:pic>
      <p:pic>
        <p:nvPicPr>
          <p:cNvPr id="6" name="Imagen 6">
            <a:extLst>
              <a:ext uri="{FF2B5EF4-FFF2-40B4-BE49-F238E27FC236}">
                <a16:creationId xmlns:a16="http://schemas.microsoft.com/office/drawing/2014/main" id="{96755E71-0A6D-F3D8-FC0D-6534135848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515600" cy="6893719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1B44E29-F122-6274-C6C8-0C1D0FE678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430941" cy="4478734"/>
          </a:xfrm>
        </p:spPr>
        <p:txBody>
          <a:bodyPr>
            <a:normAutofit lnSpcReduction="10000"/>
          </a:bodyPr>
          <a:lstStyle/>
          <a:p>
            <a:pPr algn="just"/>
            <a:r>
              <a:rPr lang="es-US" b="1" dirty="0">
                <a:solidFill>
                  <a:srgbClr val="FF0000"/>
                </a:solidFill>
              </a:rPr>
              <a:t>¿Cuál es mi propósito al escribir? </a:t>
            </a:r>
            <a:r>
              <a:rPr lang="es-US" b="1" dirty="0">
                <a:solidFill>
                  <a:srgbClr val="002060"/>
                </a:solidFill>
              </a:rPr>
              <a:t>Que la gente conozca a la Iglesia Adventista del Séptimo Día por medio de esa actividad.</a:t>
            </a:r>
            <a:r>
              <a:rPr lang="es-US" b="1" dirty="0">
                <a:solidFill>
                  <a:srgbClr val="FF0000"/>
                </a:solidFill>
              </a:rPr>
              <a:t> </a:t>
            </a:r>
          </a:p>
          <a:p>
            <a:pPr algn="just"/>
            <a:r>
              <a:rPr lang="es-US" b="1" dirty="0">
                <a:solidFill>
                  <a:srgbClr val="FF0000"/>
                </a:solidFill>
              </a:rPr>
              <a:t>¿Qué tipo de público deseo que lea mi escrito? </a:t>
            </a:r>
            <a:r>
              <a:rPr lang="es-US" b="1" dirty="0">
                <a:solidFill>
                  <a:srgbClr val="002060"/>
                </a:solidFill>
              </a:rPr>
              <a:t>Mayormente personas que no son miembros de la iglesia</a:t>
            </a:r>
            <a:r>
              <a:rPr lang="en-US" b="1" dirty="0">
                <a:solidFill>
                  <a:srgbClr val="002060"/>
                </a:solidFill>
              </a:rPr>
              <a:t>.</a:t>
            </a:r>
            <a:endParaRPr lang="es-US" b="1" dirty="0">
              <a:solidFill>
                <a:srgbClr val="002060"/>
              </a:solidFill>
            </a:endParaRPr>
          </a:p>
          <a:p>
            <a:pPr algn="just"/>
            <a:r>
              <a:rPr lang="es-US" b="1" dirty="0">
                <a:solidFill>
                  <a:srgbClr val="FF0000"/>
                </a:solidFill>
              </a:rPr>
              <a:t>¿Qué deseo comunicar? </a:t>
            </a:r>
            <a:r>
              <a:rPr lang="es-US" b="1" dirty="0">
                <a:solidFill>
                  <a:srgbClr val="002060"/>
                </a:solidFill>
              </a:rPr>
              <a:t>El amor de Cristo a través de las buenas obras de su </a:t>
            </a:r>
            <a:r>
              <a:rPr lang="en-US" b="1" dirty="0">
                <a:solidFill>
                  <a:srgbClr val="002060"/>
                </a:solidFill>
              </a:rPr>
              <a:t>pueblo.</a:t>
            </a:r>
            <a:endParaRPr lang="es-US" b="1" dirty="0">
              <a:solidFill>
                <a:srgbClr val="002060"/>
              </a:solidFill>
            </a:endParaRPr>
          </a:p>
          <a:p>
            <a:r>
              <a:rPr lang="es-US" b="1" dirty="0">
                <a:solidFill>
                  <a:srgbClr val="FF0000"/>
                </a:solidFill>
              </a:rPr>
              <a:t>¿Qué resultado espero obtener? </a:t>
            </a:r>
            <a:r>
              <a:rPr lang="es-US" b="1" dirty="0">
                <a:solidFill>
                  <a:srgbClr val="002060"/>
                </a:solidFill>
              </a:rPr>
              <a:t>Que las personas no adventistas se interesen en conocer más a Dios y a su iglesia.</a:t>
            </a:r>
          </a:p>
          <a:p>
            <a:pPr marL="0" indent="0">
              <a:buNone/>
            </a:pPr>
            <a:r>
              <a:rPr lang="es-US" b="1" dirty="0">
                <a:solidFill>
                  <a:srgbClr val="FF0000"/>
                </a:solidFill>
              </a:rPr>
              <a:t>¿Lo notas? ¡Estas cuatro preguntas son tu norte, tu camino a seguir!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ED1A4FF6-0632-7DE2-372E-F8075D04170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>
                <a:solidFill>
                  <a:schemeClr val="accent2"/>
                </a:solidFill>
                <a:latin typeface="Algerian" pitchFamily="82" charset="0"/>
              </a:rPr>
              <a:t>preguntas claves</a:t>
            </a:r>
            <a:endParaRPr lang="es-US" b="1">
              <a:solidFill>
                <a:schemeClr val="accent2"/>
              </a:solidFill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4996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3">
            <a:extLst>
              <a:ext uri="{FF2B5EF4-FFF2-40B4-BE49-F238E27FC236}">
                <a16:creationId xmlns:a16="http://schemas.microsoft.com/office/drawing/2014/main" id="{A86E809B-9BC7-8FF0-815C-45A57802E1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Imagen 6">
            <a:extLst>
              <a:ext uri="{FF2B5EF4-FFF2-40B4-BE49-F238E27FC236}">
                <a16:creationId xmlns:a16="http://schemas.microsoft.com/office/drawing/2014/main" id="{FA2AC929-DFF9-F2C6-F660-D0FE3BA732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0515599" cy="6858000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84AFFEA-3B79-BE13-1578-A39711DA0A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913019" cy="3996531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s-US" sz="3200" b="1" dirty="0">
                <a:solidFill>
                  <a:srgbClr val="FF0000"/>
                </a:solidFill>
              </a:rPr>
              <a:t>Por supuesto, cada género periodístico o literario es diferente en su estructura, pero sin responder estas cuatro preguntas, es difícil que tengas un enfoque claro de tu escrito.</a:t>
            </a:r>
            <a:endParaRPr lang="en-US" sz="3200" b="1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es-US" sz="3200" b="1" dirty="0">
                <a:solidFill>
                  <a:srgbClr val="002060"/>
                </a:solidFill>
              </a:rPr>
              <a:t>Es posible que un texto perfectamente elaborado, redactado con una </a:t>
            </a:r>
            <a:r>
              <a:rPr lang="es-US" sz="3200" b="1" dirty="0" err="1">
                <a:solidFill>
                  <a:srgbClr val="002060"/>
                </a:solidFill>
              </a:rPr>
              <a:t>graaticalmente</a:t>
            </a:r>
            <a:r>
              <a:rPr lang="es-US" sz="3200" b="1" dirty="0">
                <a:solidFill>
                  <a:srgbClr val="002060"/>
                </a:solidFill>
              </a:rPr>
              <a:t> tenga poco o ningún efecto en las personas, porque el mensaje “no les llegó”.</a:t>
            </a:r>
          </a:p>
          <a:p>
            <a:pPr marL="0" indent="0" algn="just">
              <a:buNone/>
            </a:pPr>
            <a:r>
              <a:rPr lang="es-US" sz="3200" b="1" dirty="0">
                <a:solidFill>
                  <a:srgbClr val="FF0000"/>
                </a:solidFill>
              </a:rPr>
              <a:t>Se necesita mucha creatividad para generar contenido de calidad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E77F892D-66D8-9BCD-D058-E28F41F70E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>
                <a:solidFill>
                  <a:schemeClr val="accent2"/>
                </a:solidFill>
                <a:latin typeface="Algerian" pitchFamily="82" charset="0"/>
              </a:rPr>
              <a:t>preguntas claves</a:t>
            </a:r>
            <a:endParaRPr lang="es-US" b="1">
              <a:solidFill>
                <a:schemeClr val="accent2"/>
              </a:solidFill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250247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1120</Words>
  <Application>Microsoft Office PowerPoint</Application>
  <PresentationFormat>Panorámica</PresentationFormat>
  <Paragraphs>131</Paragraphs>
  <Slides>22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3" baseType="lpstr">
      <vt:lpstr>Tema de Office</vt:lpstr>
      <vt:lpstr>Publicidad, propaganda                    Y promoción</vt:lpstr>
      <vt:lpstr>Mensaje claro y entendible</vt:lpstr>
      <vt:lpstr>Mensaje claro y entendible</vt:lpstr>
      <vt:lpstr>Mensaje claro y entendible</vt:lpstr>
      <vt:lpstr>Mensaje claro y entendible</vt:lpstr>
      <vt:lpstr>preguntas claves</vt:lpstr>
      <vt:lpstr>preguntas claves</vt:lpstr>
      <vt:lpstr>preguntas claves</vt:lpstr>
      <vt:lpstr>preguntas claves</vt:lpstr>
      <vt:lpstr>Publicidad</vt:lpstr>
      <vt:lpstr>técnica AIDA</vt:lpstr>
      <vt:lpstr>técnica AIDA</vt:lpstr>
      <vt:lpstr>TÉCNICA AIDA</vt:lpstr>
      <vt:lpstr>TÉCNICA AIDA</vt:lpstr>
      <vt:lpstr> promoción</vt:lpstr>
      <vt:lpstr> promoción</vt:lpstr>
      <vt:lpstr> promoción</vt:lpstr>
      <vt:lpstr> promoción</vt:lpstr>
      <vt:lpstr> promoción</vt:lpstr>
      <vt:lpstr> propaganda</vt:lpstr>
      <vt:lpstr> propaganda</vt:lpstr>
      <vt:lpstr> propaganda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Publicidad, propaganda  Y promoción</dc:title>
  <dc:creator>Usuario desconocido</dc:creator>
  <cp:lastModifiedBy>rosadostevens3@gmail.com</cp:lastModifiedBy>
  <cp:revision>19</cp:revision>
  <dcterms:created xsi:type="dcterms:W3CDTF">2022-05-11T18:01:17Z</dcterms:created>
  <dcterms:modified xsi:type="dcterms:W3CDTF">2022-06-23T17:32:44Z</dcterms:modified>
</cp:coreProperties>
</file>